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charts/chart1.xml" ContentType="application/vnd.openxmlformats-officedocument.drawingml.char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61" r:id="rId2"/>
  </p:sldMasterIdLst>
  <p:notesMasterIdLst>
    <p:notesMasterId r:id="rId39"/>
  </p:notesMasterIdLst>
  <p:sldIdLst>
    <p:sldId id="277" r:id="rId3"/>
    <p:sldId id="359" r:id="rId4"/>
    <p:sldId id="360" r:id="rId5"/>
    <p:sldId id="362" r:id="rId6"/>
    <p:sldId id="279" r:id="rId7"/>
    <p:sldId id="272" r:id="rId8"/>
    <p:sldId id="363" r:id="rId9"/>
    <p:sldId id="381" r:id="rId10"/>
    <p:sldId id="382" r:id="rId11"/>
    <p:sldId id="385" r:id="rId12"/>
    <p:sldId id="399" r:id="rId13"/>
    <p:sldId id="271" r:id="rId14"/>
    <p:sldId id="274" r:id="rId15"/>
    <p:sldId id="388" r:id="rId16"/>
    <p:sldId id="389" r:id="rId17"/>
    <p:sldId id="398" r:id="rId18"/>
    <p:sldId id="413" r:id="rId19"/>
    <p:sldId id="402" r:id="rId20"/>
    <p:sldId id="401" r:id="rId21"/>
    <p:sldId id="394" r:id="rId22"/>
    <p:sldId id="395" r:id="rId23"/>
    <p:sldId id="396" r:id="rId24"/>
    <p:sldId id="390" r:id="rId25"/>
    <p:sldId id="391" r:id="rId26"/>
    <p:sldId id="392" r:id="rId27"/>
    <p:sldId id="393" r:id="rId28"/>
    <p:sldId id="383" r:id="rId29"/>
    <p:sldId id="403" r:id="rId30"/>
    <p:sldId id="404" r:id="rId31"/>
    <p:sldId id="405" r:id="rId32"/>
    <p:sldId id="406" r:id="rId33"/>
    <p:sldId id="407" r:id="rId34"/>
    <p:sldId id="408" r:id="rId35"/>
    <p:sldId id="397" r:id="rId36"/>
    <p:sldId id="409" r:id="rId37"/>
    <p:sldId id="35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256" autoAdjust="0"/>
  </p:normalViewPr>
  <p:slideViewPr>
    <p:cSldViewPr snapToGrid="0">
      <p:cViewPr varScale="1">
        <p:scale>
          <a:sx n="64" d="100"/>
          <a:sy n="64" d="100"/>
        </p:scale>
        <p:origin x="936" y="72"/>
      </p:cViewPr>
      <p:guideLst/>
    </p:cSldViewPr>
  </p:slideViewPr>
  <p:notesTextViewPr>
    <p:cViewPr>
      <p:scale>
        <a:sx n="1" d="1"/>
        <a:sy n="1" d="1"/>
      </p:scale>
      <p:origin x="0" y="0"/>
    </p:cViewPr>
  </p:notesTextViewPr>
  <p:sorterViewPr>
    <p:cViewPr>
      <p:scale>
        <a:sx n="133" d="100"/>
        <a:sy n="133" d="100"/>
      </p:scale>
      <p:origin x="0" y="-108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77"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85B-4E84-BDA4-3B44F15F30FD}"/>
            </c:ext>
          </c:extLst>
        </c:ser>
        <c:ser>
          <c:idx val="1"/>
          <c:order val="1"/>
          <c:tx>
            <c:strRef>
              <c:f>Sheet1!$C$1</c:f>
              <c:strCache>
                <c:ptCount val="1"/>
                <c:pt idx="0">
                  <c:v>Series 2</c:v>
                </c:pt>
              </c:strCache>
            </c:strRef>
          </c:tx>
          <c:spPr>
            <a:solidFill>
              <a:schemeClr val="tx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85B-4E84-BDA4-3B44F15F30FD}"/>
            </c:ext>
          </c:extLst>
        </c:ser>
        <c:ser>
          <c:idx val="2"/>
          <c:order val="2"/>
          <c:tx>
            <c:strRef>
              <c:f>Sheet1!$D$1</c:f>
              <c:strCache>
                <c:ptCount val="1"/>
                <c:pt idx="0">
                  <c:v>Series 3</c:v>
                </c:pt>
              </c:strCache>
            </c:strRef>
          </c:tx>
          <c:spPr>
            <a:solidFill>
              <a:schemeClr val="accent2"/>
            </a:solidFill>
            <a:ln>
              <a:solidFill>
                <a:schemeClr val="bg2">
                  <a:alpha val="43000"/>
                </a:schemeClr>
              </a:solid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85B-4E84-BDA4-3B44F15F30FD}"/>
            </c:ext>
          </c:extLst>
        </c:ser>
        <c:dLbls>
          <c:showLegendKey val="0"/>
          <c:showVal val="0"/>
          <c:showCatName val="0"/>
          <c:showSerName val="0"/>
          <c:showPercent val="0"/>
          <c:showBubbleSize val="0"/>
        </c:dLbls>
        <c:gapWidth val="150"/>
        <c:overlap val="100"/>
        <c:axId val="-840703792"/>
        <c:axId val="-849069216"/>
      </c:barChart>
      <c:catAx>
        <c:axId val="-840703792"/>
        <c:scaling>
          <c:orientation val="minMax"/>
        </c:scaling>
        <c:delete val="0"/>
        <c:axPos val="b"/>
        <c:numFmt formatCode="General" sourceLinked="0"/>
        <c:majorTickMark val="out"/>
        <c:minorTickMark val="none"/>
        <c:tickLblPos val="nextTo"/>
        <c:txPr>
          <a:bodyPr/>
          <a:lstStyle/>
          <a:p>
            <a:pPr>
              <a:defRPr sz="1000">
                <a:latin typeface="+mj-lt"/>
              </a:defRPr>
            </a:pPr>
            <a:endParaRPr lang="en-US"/>
          </a:p>
        </c:txPr>
        <c:crossAx val="-849069216"/>
        <c:crosses val="autoZero"/>
        <c:auto val="1"/>
        <c:lblAlgn val="ctr"/>
        <c:lblOffset val="100"/>
        <c:noMultiLvlLbl val="0"/>
      </c:catAx>
      <c:valAx>
        <c:axId val="-849069216"/>
        <c:scaling>
          <c:orientation val="minMax"/>
        </c:scaling>
        <c:delete val="0"/>
        <c:axPos val="l"/>
        <c:majorGridlines/>
        <c:numFmt formatCode="General" sourceLinked="1"/>
        <c:majorTickMark val="out"/>
        <c:minorTickMark val="none"/>
        <c:tickLblPos val="nextTo"/>
        <c:txPr>
          <a:bodyPr/>
          <a:lstStyle/>
          <a:p>
            <a:pPr>
              <a:defRPr sz="1100" baseline="0">
                <a:solidFill>
                  <a:schemeClr val="accent4"/>
                </a:solidFill>
                <a:latin typeface="Trade Gothic Condensed No. 18"/>
              </a:defRPr>
            </a:pPr>
            <a:endParaRPr lang="en-US"/>
          </a:p>
        </c:txPr>
        <c:crossAx val="-840703792"/>
        <c:crosses val="autoZero"/>
        <c:crossBetween val="between"/>
      </c:valAx>
    </c:plotArea>
    <c:legend>
      <c:legendPos val="r"/>
      <c:overlay val="0"/>
      <c:txPr>
        <a:bodyPr/>
        <a:lstStyle/>
        <a:p>
          <a:pPr>
            <a:defRPr sz="900" cap="all">
              <a:solidFill>
                <a:schemeClr val="accent4"/>
              </a:solidFill>
              <a:latin typeface="Open Sans Extra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767B8-CBFA-4701-8542-51E49841A291}" type="datetimeFigureOut">
              <a:rPr lang="en-US" smtClean="0"/>
              <a:t>9/6/2018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78D3D-22C3-4E68-8E99-0F0BAEDBE42B}" type="slidenum">
              <a:rPr lang="en-US" smtClean="0"/>
              <a:t>‹#›</a:t>
            </a:fld>
            <a:endParaRPr lang="en-US"/>
          </a:p>
        </p:txBody>
      </p:sp>
    </p:spTree>
    <p:extLst>
      <p:ext uri="{BB962C8B-B14F-4D97-AF65-F5344CB8AC3E}">
        <p14:creationId xmlns:p14="http://schemas.microsoft.com/office/powerpoint/2010/main" val="403540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8D3D-22C3-4E68-8E99-0F0BAEDBE42B}" type="slidenum">
              <a:rPr lang="en-US" smtClean="0"/>
              <a:t>1</a:t>
            </a:fld>
            <a:endParaRPr lang="en-US"/>
          </a:p>
        </p:txBody>
      </p:sp>
    </p:spTree>
    <p:extLst>
      <p:ext uri="{BB962C8B-B14F-4D97-AF65-F5344CB8AC3E}">
        <p14:creationId xmlns:p14="http://schemas.microsoft.com/office/powerpoint/2010/main" val="980525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trainer shares this key concept and reinforces the life long “journey” that does not have a destination other than understanding and continued learning. </a:t>
            </a:r>
            <a:endParaRPr lang="en-US" dirty="0"/>
          </a:p>
          <a:p>
            <a:endParaRPr lang="en-US" dirty="0"/>
          </a:p>
        </p:txBody>
      </p:sp>
      <p:sp>
        <p:nvSpPr>
          <p:cNvPr id="4" name="Slide Number Placeholder 3"/>
          <p:cNvSpPr>
            <a:spLocks noGrp="1"/>
          </p:cNvSpPr>
          <p:nvPr>
            <p:ph type="sldNum" sz="quarter" idx="10"/>
          </p:nvPr>
        </p:nvSpPr>
        <p:spPr/>
        <p:txBody>
          <a:bodyPr/>
          <a:lstStyle/>
          <a:p>
            <a:fld id="{71E743D2-3B59-476E-9A96-700156E0A67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0307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Trainers can read through the slides, stop if needed, and process with the group. “What might this look like in your organization?” </a:t>
            </a:r>
            <a:endParaRPr lang="en-US" dirty="0"/>
          </a:p>
          <a:p>
            <a:endParaRPr lang="en-US" dirty="0"/>
          </a:p>
        </p:txBody>
      </p:sp>
      <p:sp>
        <p:nvSpPr>
          <p:cNvPr id="4" name="Slide Number Placeholder 3"/>
          <p:cNvSpPr>
            <a:spLocks noGrp="1"/>
          </p:cNvSpPr>
          <p:nvPr>
            <p:ph type="sldNum" sz="quarter" idx="10"/>
          </p:nvPr>
        </p:nvSpPr>
        <p:spPr/>
        <p:txBody>
          <a:bodyPr/>
          <a:lstStyle/>
          <a:p>
            <a:fld id="{71E743D2-3B59-476E-9A96-700156E0A678}" type="slidenum">
              <a:rPr lang="en-US" smtClean="0"/>
              <a:pPr/>
              <a:t>25</a:t>
            </a:fld>
            <a:endParaRPr lang="en-US"/>
          </a:p>
        </p:txBody>
      </p:sp>
    </p:spTree>
    <p:extLst>
      <p:ext uri="{BB962C8B-B14F-4D97-AF65-F5344CB8AC3E}">
        <p14:creationId xmlns:p14="http://schemas.microsoft.com/office/powerpoint/2010/main" val="110864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 on the slide and proceed to the next slide.</a:t>
            </a:r>
          </a:p>
          <a:p>
            <a:endParaRPr lang="en-US" dirty="0"/>
          </a:p>
        </p:txBody>
      </p:sp>
      <p:sp>
        <p:nvSpPr>
          <p:cNvPr id="4" name="Slide Number Placeholder 3"/>
          <p:cNvSpPr>
            <a:spLocks noGrp="1"/>
          </p:cNvSpPr>
          <p:nvPr>
            <p:ph type="sldNum" sz="quarter" idx="10"/>
          </p:nvPr>
        </p:nvSpPr>
        <p:spPr/>
        <p:txBody>
          <a:bodyPr/>
          <a:lstStyle/>
          <a:p>
            <a:fld id="{5F3D6A3C-64D6-48D8-A11D-89A41E27C2E9}" type="slidenum">
              <a:rPr lang="en-US" smtClean="0"/>
              <a:pPr/>
              <a:t>26</a:t>
            </a:fld>
            <a:endParaRPr lang="en-US"/>
          </a:p>
        </p:txBody>
      </p:sp>
    </p:spTree>
    <p:extLst>
      <p:ext uri="{BB962C8B-B14F-4D97-AF65-F5344CB8AC3E}">
        <p14:creationId xmlns:p14="http://schemas.microsoft.com/office/powerpoint/2010/main" val="156853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type your responses in the chat</a:t>
            </a:r>
            <a:endParaRPr lang="en-US" dirty="0"/>
          </a:p>
        </p:txBody>
      </p:sp>
      <p:sp>
        <p:nvSpPr>
          <p:cNvPr id="4" name="Slide Number Placeholder 3"/>
          <p:cNvSpPr>
            <a:spLocks noGrp="1"/>
          </p:cNvSpPr>
          <p:nvPr>
            <p:ph type="sldNum" sz="quarter" idx="10"/>
          </p:nvPr>
        </p:nvSpPr>
        <p:spPr/>
        <p:txBody>
          <a:bodyPr/>
          <a:lstStyle/>
          <a:p>
            <a:fld id="{0B678D3D-22C3-4E68-8E99-0F0BAEDBE42B}" type="slidenum">
              <a:rPr lang="en-US" smtClean="0"/>
              <a:t>4</a:t>
            </a:fld>
            <a:endParaRPr lang="en-US"/>
          </a:p>
        </p:txBody>
      </p:sp>
    </p:spTree>
    <p:extLst>
      <p:ext uri="{BB962C8B-B14F-4D97-AF65-F5344CB8AC3E}">
        <p14:creationId xmlns:p14="http://schemas.microsoft.com/office/powerpoint/2010/main" val="320650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into</a:t>
            </a:r>
            <a:r>
              <a:rPr lang="en-US" baseline="0" dirty="0" smtClean="0"/>
              <a:t> the chat other assumptions and beliefs you’ve heard</a:t>
            </a:r>
            <a:endParaRPr lang="en-US" dirty="0"/>
          </a:p>
        </p:txBody>
      </p:sp>
      <p:sp>
        <p:nvSpPr>
          <p:cNvPr id="4" name="Slide Number Placeholder 3"/>
          <p:cNvSpPr>
            <a:spLocks noGrp="1"/>
          </p:cNvSpPr>
          <p:nvPr>
            <p:ph type="sldNum" sz="quarter" idx="10"/>
          </p:nvPr>
        </p:nvSpPr>
        <p:spPr/>
        <p:txBody>
          <a:bodyPr/>
          <a:lstStyle/>
          <a:p>
            <a:fld id="{0B678D3D-22C3-4E68-8E99-0F0BAEDBE42B}" type="slidenum">
              <a:rPr lang="en-US" smtClean="0"/>
              <a:t>10</a:t>
            </a:fld>
            <a:endParaRPr lang="en-US"/>
          </a:p>
        </p:txBody>
      </p:sp>
    </p:spTree>
    <p:extLst>
      <p:ext uri="{BB962C8B-B14F-4D97-AF65-F5344CB8AC3E}">
        <p14:creationId xmlns:p14="http://schemas.microsoft.com/office/powerpoint/2010/main" val="86844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8D3D-22C3-4E68-8E99-0F0BAEDBE42B}" type="slidenum">
              <a:rPr lang="en-US" smtClean="0"/>
              <a:t>12</a:t>
            </a:fld>
            <a:endParaRPr lang="en-US"/>
          </a:p>
        </p:txBody>
      </p:sp>
    </p:spTree>
    <p:extLst>
      <p:ext uri="{BB962C8B-B14F-4D97-AF65-F5344CB8AC3E}">
        <p14:creationId xmlns:p14="http://schemas.microsoft.com/office/powerpoint/2010/main" val="110431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33715B-DB14-4BCB-9E61-257C5C0698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7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recent study by Ashford</a:t>
            </a:r>
            <a:r>
              <a:rPr lang="en-US" baseline="0" dirty="0" smtClean="0"/>
              <a:t> et al tested implicit bias in looking at positive and negative responses to the language people use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Robert D. Ashford, Austin M. Brown &amp; Brenda Curtis (2018): The Language of Substance Use and Recovery: Novel Use of the Go/No–Go Association Task to Measure Implicit Bias. Health Communication. </a:t>
            </a:r>
            <a:endParaRPr lang="en-US" dirty="0"/>
          </a:p>
        </p:txBody>
      </p:sp>
      <p:sp>
        <p:nvSpPr>
          <p:cNvPr id="4" name="Slide Number Placeholder 3"/>
          <p:cNvSpPr>
            <a:spLocks noGrp="1"/>
          </p:cNvSpPr>
          <p:nvPr>
            <p:ph type="sldNum" sz="quarter" idx="10"/>
          </p:nvPr>
        </p:nvSpPr>
        <p:spPr/>
        <p:txBody>
          <a:bodyPr/>
          <a:lstStyle/>
          <a:p>
            <a:fld id="{0B678D3D-22C3-4E68-8E99-0F0BAEDBE42B}" type="slidenum">
              <a:rPr lang="en-US" smtClean="0"/>
              <a:t>14</a:t>
            </a:fld>
            <a:endParaRPr lang="en-US"/>
          </a:p>
        </p:txBody>
      </p:sp>
    </p:spTree>
    <p:extLst>
      <p:ext uri="{BB962C8B-B14F-4D97-AF65-F5344CB8AC3E}">
        <p14:creationId xmlns:p14="http://schemas.microsoft.com/office/powerpoint/2010/main" val="298564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33715B-DB14-4BCB-9E61-257C5C0698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67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slide</a:t>
            </a:r>
            <a:r>
              <a:rPr lang="en-US" baseline="0" dirty="0"/>
              <a:t> is to give a working definition of the term “cultural humility”. </a:t>
            </a:r>
          </a:p>
          <a:p>
            <a:endParaRPr lang="en-US" baseline="0" dirty="0"/>
          </a:p>
          <a:p>
            <a:r>
              <a:rPr lang="en-US" baseline="0" dirty="0"/>
              <a:t>Trainer should emphasize that cultural humility is a lifelong process that requires self-examination, critique, and refinement.  A person who is culturally humble recognizes that they will always be changing and so will culture. </a:t>
            </a:r>
          </a:p>
          <a:p>
            <a:endParaRPr lang="en-US" baseline="0" dirty="0"/>
          </a:p>
          <a:p>
            <a:r>
              <a:rPr lang="en-US" dirty="0"/>
              <a:t>Cultural Humility developed out of the nursing profession, as a way to eliminate the power dynamics between patient and provider.</a:t>
            </a:r>
          </a:p>
          <a:p>
            <a:endParaRPr lang="en-US" dirty="0"/>
          </a:p>
          <a:p>
            <a:r>
              <a:rPr lang="en-US" dirty="0"/>
              <a:t>When we use cultural humility as an approach to effectively engage</a:t>
            </a:r>
            <a:r>
              <a:rPr lang="en-US" baseline="0" dirty="0"/>
              <a:t> individuals</a:t>
            </a:r>
            <a:r>
              <a:rPr lang="en-US" dirty="0"/>
              <a:t>, we recognize that we have an opportunity to provide</a:t>
            </a:r>
            <a:r>
              <a:rPr lang="en-US" baseline="0" dirty="0"/>
              <a:t> services and that we need the client to teach us about their lives, culture, and community.</a:t>
            </a:r>
            <a:endParaRPr lang="en-US" dirty="0"/>
          </a:p>
          <a:p>
            <a:endParaRPr lang="en-US" dirty="0"/>
          </a:p>
          <a:p>
            <a:r>
              <a:rPr lang="en-US" dirty="0"/>
              <a:t>Tenants of Cultural Humility: </a:t>
            </a:r>
          </a:p>
          <a:p>
            <a:r>
              <a:rPr lang="en-US" dirty="0"/>
              <a:t>A lifelong commitment to self-evaluation and critique. </a:t>
            </a:r>
          </a:p>
          <a:p>
            <a:r>
              <a:rPr lang="en-US" dirty="0"/>
              <a:t>Understanding life is a learning process.</a:t>
            </a:r>
          </a:p>
          <a:p>
            <a:r>
              <a:rPr lang="en-US" dirty="0"/>
              <a:t>Redress (make right) the power imbalances in the provider-client dynamic. </a:t>
            </a:r>
          </a:p>
          <a:p>
            <a:r>
              <a:rPr lang="en-US" dirty="0"/>
              <a:t>Develop mutually beneficial, non-paternalistic partnerships with communities on behalf of individuals and defined populations.</a:t>
            </a:r>
          </a:p>
          <a:p>
            <a:r>
              <a:rPr lang="en-US" dirty="0"/>
              <a:t>Providers remain open to learning.</a:t>
            </a:r>
          </a:p>
          <a:p>
            <a:r>
              <a:rPr lang="en-US" dirty="0"/>
              <a:t>Understanding and accept we can never be truly “competent” in another’s culture.</a:t>
            </a:r>
          </a:p>
          <a:p>
            <a:r>
              <a:rPr lang="en-US" dirty="0"/>
              <a:t>Challenge yourself in identifying your own values as not the “norm.” </a:t>
            </a:r>
          </a:p>
          <a:p>
            <a:endParaRPr lang="en-US" dirty="0"/>
          </a:p>
          <a:p>
            <a:r>
              <a:rPr lang="en-US" dirty="0"/>
              <a:t>(Tervalon &amp; Murray-Garcia, 1998)</a:t>
            </a:r>
          </a:p>
          <a:p>
            <a:endParaRPr lang="en-US" dirty="0"/>
          </a:p>
        </p:txBody>
      </p:sp>
      <p:sp>
        <p:nvSpPr>
          <p:cNvPr id="4" name="Slide Number Placeholder 3"/>
          <p:cNvSpPr>
            <a:spLocks noGrp="1"/>
          </p:cNvSpPr>
          <p:nvPr>
            <p:ph type="sldNum" sz="quarter" idx="10"/>
          </p:nvPr>
        </p:nvSpPr>
        <p:spPr/>
        <p:txBody>
          <a:bodyPr/>
          <a:lstStyle/>
          <a:p>
            <a:fld id="{71E743D2-3B59-476E-9A96-700156E0A67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7554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trainer</a:t>
            </a:r>
            <a:r>
              <a:rPr lang="en-US" baseline="0" dirty="0"/>
              <a:t> will use this slide to reinforce the concept that actions don’t always match values &amp; beliefs because of conditioning and blind spots and that self-awareness and subsequent actions are required to move toward congruent cultural proficiency.</a:t>
            </a:r>
            <a:endParaRPr lang="en-US" dirty="0"/>
          </a:p>
          <a:p>
            <a:endParaRPr lang="en-US" dirty="0"/>
          </a:p>
          <a:p>
            <a:r>
              <a:rPr lang="en-US" dirty="0"/>
              <a:t>These are skills that we use to form</a:t>
            </a:r>
            <a:r>
              <a:rPr lang="en-US" baseline="0" dirty="0"/>
              <a:t> trusting relationships.</a:t>
            </a:r>
          </a:p>
          <a:p>
            <a:endParaRPr lang="en-US" baseline="0" dirty="0"/>
          </a:p>
          <a:p>
            <a:pPr>
              <a:buNone/>
            </a:pPr>
            <a:r>
              <a:rPr lang="en-US" sz="1200" dirty="0"/>
              <a:t>Skills for bridging perspective:</a:t>
            </a:r>
          </a:p>
          <a:p>
            <a:r>
              <a:rPr lang="en-US" sz="1200" dirty="0"/>
              <a:t>	</a:t>
            </a:r>
          </a:p>
          <a:p>
            <a:r>
              <a:rPr lang="en-US" sz="1200" dirty="0"/>
              <a:t>	Active listening, by focusing attention on to what the person is saying and use head nods and utterances that indicate you are listening to them.</a:t>
            </a:r>
          </a:p>
          <a:p>
            <a:pPr marL="0" indent="0">
              <a:buNone/>
            </a:pPr>
            <a:endParaRPr lang="en-US" sz="1200" dirty="0"/>
          </a:p>
          <a:p>
            <a:r>
              <a:rPr lang="en-US" sz="1200" dirty="0"/>
              <a:t>	Reflecting, by </a:t>
            </a:r>
            <a:r>
              <a:rPr lang="en-US" sz="800" kern="1200" dirty="0">
                <a:solidFill>
                  <a:schemeClr val="tx1"/>
                </a:solidFill>
                <a:latin typeface="+mn-lt"/>
                <a:ea typeface="+mn-ea"/>
                <a:cs typeface="+mn-cs"/>
              </a:rPr>
              <a:t>using</a:t>
            </a:r>
            <a:r>
              <a:rPr lang="en-US" sz="1200" dirty="0"/>
              <a:t> the client’s words to say back to them what it is you heard – “be a mirror”.</a:t>
            </a:r>
            <a:r>
              <a:rPr lang="en-US" sz="1200" baseline="0" dirty="0"/>
              <a:t> </a:t>
            </a:r>
          </a:p>
          <a:p>
            <a:r>
              <a:rPr lang="en-US" sz="1200" baseline="0" dirty="0"/>
              <a:t>	</a:t>
            </a:r>
          </a:p>
          <a:p>
            <a:r>
              <a:rPr lang="en-US" dirty="0"/>
              <a:t>	Reserve judgment by remaining open when given information that reflects values that differ from yours.</a:t>
            </a:r>
          </a:p>
          <a:p>
            <a:r>
              <a:rPr lang="en-US" dirty="0"/>
              <a:t>	</a:t>
            </a:r>
          </a:p>
          <a:p>
            <a:r>
              <a:rPr lang="en-US" dirty="0"/>
              <a:t>	Avoid drawing stereotypical conclusions. </a:t>
            </a:r>
          </a:p>
          <a:p>
            <a:endParaRPr lang="en-US" dirty="0"/>
          </a:p>
        </p:txBody>
      </p:sp>
      <p:sp>
        <p:nvSpPr>
          <p:cNvPr id="4" name="Slide Number Placeholder 3"/>
          <p:cNvSpPr>
            <a:spLocks noGrp="1"/>
          </p:cNvSpPr>
          <p:nvPr>
            <p:ph type="sldNum" sz="quarter" idx="10"/>
          </p:nvPr>
        </p:nvSpPr>
        <p:spPr/>
        <p:txBody>
          <a:bodyPr/>
          <a:lstStyle/>
          <a:p>
            <a:fld id="{71E743D2-3B59-476E-9A96-700156E0A67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6893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418C08-5563-4BED-A2D8-8345D53A39E3}" type="datetime1">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276917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DF0893-A8F4-4E7A-9167-F344FDC3E4EE}" type="datetime1">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27526330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DF0893-A8F4-4E7A-9167-F344FDC3E4EE}" type="datetime1">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15DB1-8E10-4517-86FA-3AB67A7F16A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187427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DF0893-A8F4-4E7A-9167-F344FDC3E4EE}" type="datetime1">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89919827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DF0893-A8F4-4E7A-9167-F344FDC3E4EE}" type="datetime1">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15DB1-8E10-4517-86FA-3AB67A7F16A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068486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DF0893-A8F4-4E7A-9167-F344FDC3E4EE}" type="datetime1">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139611378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B0B73-FAFB-4D57-AAC8-8ADFF5BA5E97}" type="datetime1">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3402984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27A301-D82A-4581-9BB4-F6731B8084D8}" type="datetime1">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2612221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3" name="Rectangle 2"/>
          <p:cNvSpPr/>
          <p:nvPr userDrawn="1"/>
        </p:nvSpPr>
        <p:spPr>
          <a:xfrm>
            <a:off x="-34324" y="-1"/>
            <a:ext cx="12351077" cy="70039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solidFill>
                <a:schemeClr val="bg2"/>
              </a:solidFill>
            </a:endParaRPr>
          </a:p>
        </p:txBody>
      </p:sp>
      <p:pic>
        <p:nvPicPr>
          <p:cNvPr id="5" name="Picture 4" descr="gradient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0335" y="5578968"/>
            <a:ext cx="1867799" cy="671240"/>
          </a:xfrm>
          <a:prstGeom prst="rect">
            <a:avLst/>
          </a:prstGeom>
        </p:spPr>
      </p:pic>
    </p:spTree>
    <p:extLst>
      <p:ext uri="{BB962C8B-B14F-4D97-AF65-F5344CB8AC3E}">
        <p14:creationId xmlns:p14="http://schemas.microsoft.com/office/powerpoint/2010/main" val="2561501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254644" y="156212"/>
            <a:ext cx="11655705" cy="1202006"/>
          </a:xfrm>
        </p:spPr>
        <p:txBody>
          <a:bodyPr>
            <a:noAutofit/>
          </a:bodyPr>
          <a:lstStyle>
            <a:lvl1pPr algn="ctr">
              <a:defRPr sz="4000">
                <a:solidFill>
                  <a:srgbClr val="39587F"/>
                </a:solidFill>
                <a:latin typeface="Segoe Print" panose="02000600000000000000" pitchFamily="2" charset="0"/>
                <a:cs typeface="MV Boli" panose="02000500030200090000" pitchFamily="2" charset="0"/>
              </a:defRPr>
            </a:lvl1pPr>
          </a:lstStyle>
          <a:p>
            <a:r>
              <a:rPr lang="en-US"/>
              <a:t>Click to edit Master title style</a:t>
            </a:r>
            <a:endParaRPr lang="en-US" dirty="0"/>
          </a:p>
        </p:txBody>
      </p:sp>
      <p:sp>
        <p:nvSpPr>
          <p:cNvPr id="8" name="Content Placeholder 2"/>
          <p:cNvSpPr>
            <a:spLocks noGrp="1"/>
          </p:cNvSpPr>
          <p:nvPr>
            <p:ph idx="1"/>
          </p:nvPr>
        </p:nvSpPr>
        <p:spPr>
          <a:xfrm>
            <a:off x="254644" y="1524001"/>
            <a:ext cx="5717894" cy="4089692"/>
          </a:xfrm>
        </p:spPr>
        <p:txBody>
          <a:bodyPr>
            <a:normAutofit/>
          </a:bodyPr>
          <a:lstStyle>
            <a:lvl1pPr>
              <a:defRPr sz="3200">
                <a:solidFill>
                  <a:schemeClr val="bg1">
                    <a:lumMod val="50000"/>
                  </a:schemeClr>
                </a:solidFill>
                <a:latin typeface="+mj-lt"/>
                <a:cs typeface="MV Boli" panose="02000500030200090000" pitchFamily="2" charset="0"/>
              </a:defRPr>
            </a:lvl1pPr>
            <a:lvl2pPr>
              <a:defRPr sz="2800">
                <a:solidFill>
                  <a:schemeClr val="bg1">
                    <a:lumMod val="50000"/>
                  </a:schemeClr>
                </a:solidFill>
                <a:latin typeface="+mj-lt"/>
                <a:cs typeface="Arial" pitchFamily="34" charset="0"/>
              </a:defRPr>
            </a:lvl2pPr>
            <a:lvl3pPr>
              <a:defRPr sz="2400">
                <a:solidFill>
                  <a:schemeClr val="bg1">
                    <a:lumMod val="50000"/>
                  </a:schemeClr>
                </a:solidFill>
                <a:latin typeface="+mj-lt"/>
                <a:cs typeface="Arial" pitchFamily="34" charset="0"/>
              </a:defRPr>
            </a:lvl3pPr>
            <a:lvl4pPr>
              <a:defRPr sz="1800">
                <a:solidFill>
                  <a:schemeClr val="bg1">
                    <a:lumMod val="50000"/>
                  </a:schemeClr>
                </a:solidFill>
                <a:latin typeface="+mj-lt"/>
                <a:cs typeface="Arial" pitchFamily="34" charset="0"/>
              </a:defRPr>
            </a:lvl4pPr>
            <a:lvl5pPr>
              <a:defRPr sz="1800">
                <a:solidFill>
                  <a:schemeClr val="bg1">
                    <a:lumMod val="50000"/>
                  </a:schemeClr>
                </a:solidFill>
                <a:latin typeface="+mj-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0"/>
          </p:nvPr>
        </p:nvSpPr>
        <p:spPr>
          <a:xfrm>
            <a:off x="6192455" y="1524001"/>
            <a:ext cx="5717894" cy="4089692"/>
          </a:xfrm>
        </p:spPr>
        <p:txBody>
          <a:bodyPr>
            <a:normAutofit/>
          </a:bodyPr>
          <a:lstStyle>
            <a:lvl1pPr>
              <a:defRPr sz="3200">
                <a:solidFill>
                  <a:schemeClr val="bg1">
                    <a:lumMod val="50000"/>
                  </a:schemeClr>
                </a:solidFill>
                <a:latin typeface="+mj-lt"/>
                <a:cs typeface="MV Boli" panose="02000500030200090000" pitchFamily="2" charset="0"/>
              </a:defRPr>
            </a:lvl1pPr>
            <a:lvl2pPr>
              <a:defRPr sz="2800">
                <a:solidFill>
                  <a:schemeClr val="bg1">
                    <a:lumMod val="50000"/>
                  </a:schemeClr>
                </a:solidFill>
                <a:latin typeface="+mj-lt"/>
                <a:cs typeface="Arial" pitchFamily="34" charset="0"/>
              </a:defRPr>
            </a:lvl2pPr>
            <a:lvl3pPr>
              <a:defRPr sz="2400">
                <a:solidFill>
                  <a:schemeClr val="bg1">
                    <a:lumMod val="50000"/>
                  </a:schemeClr>
                </a:solidFill>
                <a:latin typeface="+mj-lt"/>
                <a:cs typeface="Arial" pitchFamily="34" charset="0"/>
              </a:defRPr>
            </a:lvl3pPr>
            <a:lvl4pPr>
              <a:defRPr sz="1800">
                <a:solidFill>
                  <a:schemeClr val="bg1">
                    <a:lumMod val="50000"/>
                  </a:schemeClr>
                </a:solidFill>
                <a:latin typeface="+mj-lt"/>
                <a:cs typeface="Arial" pitchFamily="34" charset="0"/>
              </a:defRPr>
            </a:lvl4pPr>
            <a:lvl5pPr>
              <a:defRPr sz="1800">
                <a:solidFill>
                  <a:schemeClr val="bg1">
                    <a:lumMod val="50000"/>
                  </a:schemeClr>
                </a:solidFill>
                <a:latin typeface="+mj-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312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254644" y="156212"/>
            <a:ext cx="11655705" cy="1202006"/>
          </a:xfrm>
        </p:spPr>
        <p:txBody>
          <a:bodyPr>
            <a:noAutofit/>
          </a:bodyPr>
          <a:lstStyle>
            <a:lvl1pPr algn="ctr">
              <a:defRPr sz="4000">
                <a:solidFill>
                  <a:srgbClr val="39587F"/>
                </a:solidFill>
                <a:latin typeface="Segoe Print" panose="02000600000000000000" pitchFamily="2" charset="0"/>
                <a:cs typeface="MV Boli" panose="02000500030200090000" pitchFamily="2" charset="0"/>
              </a:defRPr>
            </a:lvl1pPr>
          </a:lstStyle>
          <a:p>
            <a:r>
              <a:rPr lang="en-US" dirty="0"/>
              <a:t>Click to edit Master title style</a:t>
            </a:r>
          </a:p>
        </p:txBody>
      </p:sp>
      <p:sp>
        <p:nvSpPr>
          <p:cNvPr id="8" name="Content Placeholder 2"/>
          <p:cNvSpPr>
            <a:spLocks noGrp="1"/>
          </p:cNvSpPr>
          <p:nvPr>
            <p:ph idx="1"/>
          </p:nvPr>
        </p:nvSpPr>
        <p:spPr>
          <a:xfrm>
            <a:off x="729204" y="1524001"/>
            <a:ext cx="5451677" cy="4089692"/>
          </a:xfrm>
        </p:spPr>
        <p:txBody>
          <a:bodyPr>
            <a:normAutofit/>
          </a:bodyPr>
          <a:lstStyle>
            <a:lvl1pPr>
              <a:defRPr sz="3200">
                <a:solidFill>
                  <a:schemeClr val="bg1">
                    <a:lumMod val="50000"/>
                  </a:schemeClr>
                </a:solidFill>
                <a:latin typeface="+mj-lt"/>
                <a:cs typeface="MV Boli" panose="02000500030200090000" pitchFamily="2" charset="0"/>
              </a:defRPr>
            </a:lvl1pPr>
            <a:lvl2pPr>
              <a:defRPr sz="2800">
                <a:solidFill>
                  <a:schemeClr val="bg1">
                    <a:lumMod val="50000"/>
                  </a:schemeClr>
                </a:solidFill>
                <a:latin typeface="+mj-lt"/>
                <a:cs typeface="Arial" pitchFamily="34" charset="0"/>
              </a:defRPr>
            </a:lvl2pPr>
            <a:lvl3pPr>
              <a:defRPr sz="2400">
                <a:solidFill>
                  <a:schemeClr val="bg1">
                    <a:lumMod val="50000"/>
                  </a:schemeClr>
                </a:solidFill>
                <a:latin typeface="+mj-lt"/>
                <a:cs typeface="Arial" pitchFamily="34" charset="0"/>
              </a:defRPr>
            </a:lvl3pPr>
            <a:lvl4pPr>
              <a:defRPr sz="1800">
                <a:solidFill>
                  <a:schemeClr val="bg1">
                    <a:lumMod val="50000"/>
                  </a:schemeClr>
                </a:solidFill>
                <a:latin typeface="+mj-lt"/>
                <a:cs typeface="Arial" pitchFamily="34" charset="0"/>
              </a:defRPr>
            </a:lvl4pPr>
            <a:lvl5pPr>
              <a:defRPr sz="1800">
                <a:solidFill>
                  <a:schemeClr val="bg1">
                    <a:lumMod val="50000"/>
                  </a:schemeClr>
                </a:solidFill>
                <a:latin typeface="+mj-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0"/>
          </p:nvPr>
        </p:nvSpPr>
        <p:spPr>
          <a:xfrm>
            <a:off x="6447099" y="1524001"/>
            <a:ext cx="5463250" cy="4089692"/>
          </a:xfrm>
        </p:spPr>
        <p:txBody>
          <a:bodyPr>
            <a:normAutofit/>
          </a:bodyPr>
          <a:lstStyle>
            <a:lvl1pPr>
              <a:defRPr sz="3200">
                <a:solidFill>
                  <a:schemeClr val="bg1">
                    <a:lumMod val="50000"/>
                  </a:schemeClr>
                </a:solidFill>
                <a:latin typeface="+mj-lt"/>
                <a:cs typeface="MV Boli" panose="02000500030200090000" pitchFamily="2" charset="0"/>
              </a:defRPr>
            </a:lvl1pPr>
            <a:lvl2pPr>
              <a:defRPr sz="2800">
                <a:solidFill>
                  <a:schemeClr val="bg1">
                    <a:lumMod val="50000"/>
                  </a:schemeClr>
                </a:solidFill>
                <a:latin typeface="+mj-lt"/>
                <a:cs typeface="Arial" pitchFamily="34" charset="0"/>
              </a:defRPr>
            </a:lvl2pPr>
            <a:lvl3pPr>
              <a:defRPr sz="2400">
                <a:solidFill>
                  <a:schemeClr val="bg1">
                    <a:lumMod val="50000"/>
                  </a:schemeClr>
                </a:solidFill>
                <a:latin typeface="+mj-lt"/>
                <a:cs typeface="Arial" pitchFamily="34" charset="0"/>
              </a:defRPr>
            </a:lvl3pPr>
            <a:lvl4pPr>
              <a:defRPr sz="1800">
                <a:solidFill>
                  <a:schemeClr val="bg1">
                    <a:lumMod val="50000"/>
                  </a:schemeClr>
                </a:solidFill>
                <a:latin typeface="+mj-lt"/>
                <a:cs typeface="Arial" pitchFamily="34" charset="0"/>
              </a:defRPr>
            </a:lvl4pPr>
            <a:lvl5pPr>
              <a:defRPr sz="1800">
                <a:solidFill>
                  <a:schemeClr val="bg1">
                    <a:lumMod val="50000"/>
                  </a:schemeClr>
                </a:solidFill>
                <a:latin typeface="+mj-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718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203236-7416-441E-B5D7-C9F1CD41C209}" type="datetime1">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570572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18CE63-8981-4483-B229-9C142E4DF37A}" type="datetime1">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2380521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845266" y="1656262"/>
            <a:ext cx="8501469" cy="2012859"/>
          </a:xfrm>
        </p:spPr>
        <p:txBody>
          <a:bodyPr wrap="square" anchor="t" anchorCtr="0">
            <a:spAutoFit/>
          </a:bodyPr>
          <a:lstStyle>
            <a:lvl1pPr algn="l">
              <a:lnSpc>
                <a:spcPct val="130000"/>
              </a:lnSpc>
              <a:defRPr sz="1600" b="0" i="0" kern="1000" spc="0" baseline="0">
                <a:solidFill>
                  <a:schemeClr val="tx2"/>
                </a:solidFill>
                <a:latin typeface="+mj-lt"/>
                <a:cs typeface="TradeGothic CondEighteen"/>
              </a:defRPr>
            </a:lvl1pPr>
          </a:lstStyle>
          <a:p>
            <a:pPr lvl="0"/>
            <a:r>
              <a:rPr lang="en-US" dirty="0"/>
              <a:t>Click to enter body copy…</a:t>
            </a:r>
            <a:r>
              <a:rPr lang="en-US" dirty="0" err="1"/>
              <a:t>Proin</a:t>
            </a:r>
            <a:r>
              <a:rPr lang="en-US" dirty="0"/>
              <a:t> </a:t>
            </a:r>
            <a:r>
              <a:rPr lang="en-US" dirty="0" err="1"/>
              <a:t>mollis</a:t>
            </a:r>
            <a:r>
              <a:rPr lang="en-US" dirty="0"/>
              <a:t> </a:t>
            </a:r>
            <a:r>
              <a:rPr lang="en-US" dirty="0" err="1"/>
              <a:t>nulla</a:t>
            </a:r>
            <a:r>
              <a:rPr lang="en-US" dirty="0"/>
              <a:t> </a:t>
            </a:r>
            <a:r>
              <a:rPr lang="en-US" dirty="0" err="1"/>
              <a:t>mauris</a:t>
            </a:r>
            <a:r>
              <a:rPr lang="en-US" dirty="0"/>
              <a:t>, in </a:t>
            </a:r>
            <a:r>
              <a:rPr lang="en-US" dirty="0" err="1"/>
              <a:t>scelerisque</a:t>
            </a:r>
            <a:r>
              <a:rPr lang="en-US" dirty="0"/>
              <a:t> quam </a:t>
            </a:r>
            <a:r>
              <a:rPr lang="en-US" dirty="0" err="1"/>
              <a:t>tincidunt</a:t>
            </a:r>
            <a:r>
              <a:rPr lang="en-US" dirty="0"/>
              <a:t> id. </a:t>
            </a:r>
            <a:r>
              <a:rPr lang="en-US" dirty="0" err="1"/>
              <a:t>Suspendisse</a:t>
            </a:r>
            <a:r>
              <a:rPr lang="en-US" dirty="0"/>
              <a:t> </a:t>
            </a:r>
            <a:r>
              <a:rPr lang="en-US" dirty="0" err="1"/>
              <a:t>sed</a:t>
            </a:r>
            <a:r>
              <a:rPr lang="en-US" dirty="0"/>
              <a:t> </a:t>
            </a:r>
            <a:r>
              <a:rPr lang="en-US" dirty="0" err="1"/>
              <a:t>metus</a:t>
            </a:r>
            <a:r>
              <a:rPr lang="en-US" dirty="0"/>
              <a:t> </a:t>
            </a:r>
            <a:r>
              <a:rPr lang="en-US" dirty="0" err="1"/>
              <a:t>purus</a:t>
            </a:r>
            <a:r>
              <a:rPr lang="en-US" dirty="0"/>
              <a:t>. Nam </a:t>
            </a:r>
            <a:r>
              <a:rPr lang="en-US" dirty="0" err="1"/>
              <a:t>ullamcorper</a:t>
            </a:r>
            <a:r>
              <a:rPr lang="en-US" dirty="0"/>
              <a:t> </a:t>
            </a:r>
            <a:r>
              <a:rPr lang="en-US" dirty="0" err="1"/>
              <a:t>nulla</a:t>
            </a:r>
            <a:r>
              <a:rPr lang="en-US" dirty="0"/>
              <a:t> vitae lacus </a:t>
            </a:r>
            <a:r>
              <a:rPr lang="en-US" dirty="0" err="1"/>
              <a:t>finibus</a:t>
            </a:r>
            <a:r>
              <a:rPr lang="en-US" dirty="0"/>
              <a:t>, </a:t>
            </a:r>
            <a:r>
              <a:rPr lang="en-US" dirty="0" err="1"/>
              <a:t>quis</a:t>
            </a:r>
            <a:r>
              <a:rPr lang="en-US" dirty="0"/>
              <a:t> </a:t>
            </a:r>
            <a:r>
              <a:rPr lang="en-US" dirty="0" err="1"/>
              <a:t>ultrices</a:t>
            </a:r>
            <a:r>
              <a:rPr lang="en-US" dirty="0"/>
              <a:t> </a:t>
            </a:r>
            <a:r>
              <a:rPr lang="en-US" dirty="0" err="1"/>
              <a:t>urna</a:t>
            </a:r>
            <a:r>
              <a:rPr lang="en-US" dirty="0"/>
              <a:t> </a:t>
            </a:r>
            <a:r>
              <a:rPr lang="en-US" dirty="0" err="1"/>
              <a:t>porttitor</a:t>
            </a:r>
            <a:r>
              <a:rPr lang="en-US" dirty="0"/>
              <a:t>. Integer </a:t>
            </a:r>
            <a:r>
              <a:rPr lang="en-US" dirty="0" err="1"/>
              <a:t>efficitur</a:t>
            </a:r>
            <a:r>
              <a:rPr lang="en-US" dirty="0"/>
              <a:t> </a:t>
            </a:r>
            <a:r>
              <a:rPr lang="en-US" dirty="0" err="1"/>
              <a:t>mauris</a:t>
            </a:r>
            <a:r>
              <a:rPr lang="en-US" dirty="0"/>
              <a:t> </a:t>
            </a:r>
            <a:r>
              <a:rPr lang="en-US" dirty="0" err="1"/>
              <a:t>ut</a:t>
            </a:r>
            <a:r>
              <a:rPr lang="en-US" dirty="0"/>
              <a:t> </a:t>
            </a:r>
            <a:r>
              <a:rPr lang="en-US" dirty="0" err="1"/>
              <a:t>nisl</a:t>
            </a:r>
            <a:r>
              <a:rPr lang="en-US" dirty="0"/>
              <a:t> </a:t>
            </a:r>
            <a:r>
              <a:rPr lang="en-US" dirty="0" err="1"/>
              <a:t>consectetur</a:t>
            </a:r>
            <a:r>
              <a:rPr lang="en-US" dirty="0"/>
              <a:t> </a:t>
            </a:r>
            <a:r>
              <a:rPr lang="en-US" dirty="0" err="1"/>
              <a:t>pellentesque</a:t>
            </a:r>
            <a:r>
              <a:rPr lang="en-US" dirty="0"/>
              <a:t>. </a:t>
            </a:r>
            <a:r>
              <a:rPr lang="en-US" dirty="0" err="1"/>
              <a:t>Pellentesque</a:t>
            </a:r>
            <a:r>
              <a:rPr lang="en-US" dirty="0"/>
              <a:t> </a:t>
            </a:r>
            <a:r>
              <a:rPr lang="en-US" dirty="0" err="1"/>
              <a:t>sed</a:t>
            </a:r>
            <a:r>
              <a:rPr lang="en-US" dirty="0"/>
              <a:t> </a:t>
            </a:r>
            <a:r>
              <a:rPr lang="en-US" dirty="0" err="1"/>
              <a:t>velit</a:t>
            </a:r>
            <a:r>
              <a:rPr lang="en-US" dirty="0"/>
              <a:t> </a:t>
            </a:r>
            <a:r>
              <a:rPr lang="en-US" dirty="0" err="1"/>
              <a:t>egestas</a:t>
            </a:r>
            <a:r>
              <a:rPr lang="en-US" dirty="0"/>
              <a:t>, </a:t>
            </a:r>
            <a:r>
              <a:rPr lang="en-US" dirty="0" err="1"/>
              <a:t>gravida</a:t>
            </a:r>
            <a:r>
              <a:rPr lang="en-US" dirty="0"/>
              <a:t> </a:t>
            </a:r>
            <a:r>
              <a:rPr lang="en-US" dirty="0" err="1"/>
              <a:t>massa</a:t>
            </a:r>
            <a:r>
              <a:rPr lang="en-US" dirty="0"/>
              <a:t> in, </a:t>
            </a:r>
            <a:r>
              <a:rPr lang="en-US" dirty="0" err="1"/>
              <a:t>interdum</a:t>
            </a:r>
            <a:r>
              <a:rPr lang="en-US" dirty="0"/>
              <a:t> </a:t>
            </a:r>
            <a:r>
              <a:rPr lang="en-US" dirty="0" err="1"/>
              <a:t>lectus</a:t>
            </a:r>
            <a:r>
              <a:rPr lang="en-US" dirty="0"/>
              <a:t>. </a:t>
            </a:r>
            <a:r>
              <a:rPr lang="en-US" dirty="0" err="1"/>
              <a:t>Nullam</a:t>
            </a:r>
            <a:r>
              <a:rPr lang="en-US" dirty="0"/>
              <a:t> </a:t>
            </a:r>
            <a:r>
              <a:rPr lang="en-US" dirty="0" err="1"/>
              <a:t>elit</a:t>
            </a:r>
            <a:r>
              <a:rPr lang="en-US" dirty="0"/>
              <a:t> nisi, </a:t>
            </a:r>
            <a:r>
              <a:rPr lang="en-US" dirty="0" err="1"/>
              <a:t>facilisis</a:t>
            </a:r>
            <a:r>
              <a:rPr lang="en-US" dirty="0"/>
              <a:t> </a:t>
            </a:r>
            <a:r>
              <a:rPr lang="en-US" dirty="0" err="1"/>
              <a:t>nec</a:t>
            </a:r>
            <a:r>
              <a:rPr lang="en-US" dirty="0"/>
              <a:t> </a:t>
            </a:r>
            <a:r>
              <a:rPr lang="en-US" dirty="0" err="1"/>
              <a:t>scelerisque</a:t>
            </a:r>
            <a:r>
              <a:rPr lang="en-US" dirty="0"/>
              <a:t> ac, </a:t>
            </a:r>
            <a:r>
              <a:rPr lang="en-US" dirty="0" err="1"/>
              <a:t>interdum</a:t>
            </a:r>
            <a:r>
              <a:rPr lang="en-US" dirty="0"/>
              <a:t> at </a:t>
            </a:r>
            <a:r>
              <a:rPr lang="en-US" dirty="0" err="1"/>
              <a:t>arcu</a:t>
            </a:r>
            <a:r>
              <a:rPr lang="en-US" dirty="0"/>
              <a:t>. </a:t>
            </a:r>
            <a:r>
              <a:rPr lang="en-US" dirty="0" err="1"/>
              <a:t>Cras</a:t>
            </a:r>
            <a:r>
              <a:rPr lang="en-US" dirty="0"/>
              <a:t> </a:t>
            </a:r>
            <a:r>
              <a:rPr lang="en-US" dirty="0" err="1"/>
              <a:t>eu</a:t>
            </a:r>
            <a:r>
              <a:rPr lang="en-US" dirty="0"/>
              <a:t> </a:t>
            </a:r>
            <a:r>
              <a:rPr lang="en-US" dirty="0" err="1"/>
              <a:t>faucibus</a:t>
            </a:r>
            <a:r>
              <a:rPr lang="en-US" dirty="0"/>
              <a:t> </a:t>
            </a:r>
            <a:r>
              <a:rPr lang="en-US" dirty="0" err="1"/>
              <a:t>justo</a:t>
            </a:r>
            <a:r>
              <a:rPr lang="en-US" dirty="0"/>
              <a:t>. </a:t>
            </a:r>
            <a:r>
              <a:rPr lang="en-US" dirty="0" err="1"/>
              <a:t>Suspendisse</a:t>
            </a:r>
            <a:r>
              <a:rPr lang="en-US" dirty="0"/>
              <a:t> </a:t>
            </a:r>
            <a:r>
              <a:rPr lang="en-US" dirty="0" err="1"/>
              <a:t>eu</a:t>
            </a:r>
            <a:r>
              <a:rPr lang="en-US" dirty="0"/>
              <a:t> dolor </a:t>
            </a:r>
            <a:r>
              <a:rPr lang="en-US" dirty="0" err="1"/>
              <a:t>ultricies</a:t>
            </a:r>
            <a:r>
              <a:rPr lang="en-US" dirty="0"/>
              <a:t>, </a:t>
            </a:r>
            <a:r>
              <a:rPr lang="en-US" dirty="0" err="1"/>
              <a:t>aliquet</a:t>
            </a:r>
            <a:r>
              <a:rPr lang="en-US" dirty="0"/>
              <a:t> ex </a:t>
            </a:r>
            <a:r>
              <a:rPr lang="en-US" dirty="0" err="1"/>
              <a:t>vel</a:t>
            </a:r>
            <a:r>
              <a:rPr lang="en-US" dirty="0"/>
              <a:t>, </a:t>
            </a:r>
            <a:r>
              <a:rPr lang="en-US" dirty="0" err="1"/>
              <a:t>sodales</a:t>
            </a:r>
            <a:r>
              <a:rPr lang="en-US" dirty="0"/>
              <a:t> </a:t>
            </a:r>
            <a:r>
              <a:rPr lang="en-US" dirty="0" err="1"/>
              <a:t>augue</a:t>
            </a:r>
            <a:r>
              <a:rPr lang="en-US" dirty="0"/>
              <a:t>. </a:t>
            </a:r>
            <a:r>
              <a:rPr lang="en-US" dirty="0" err="1"/>
              <a:t>Vivamus</a:t>
            </a:r>
            <a:r>
              <a:rPr lang="en-US" dirty="0"/>
              <a:t> sit </a:t>
            </a:r>
            <a:r>
              <a:rPr lang="en-US" dirty="0" err="1"/>
              <a:t>amet</a:t>
            </a:r>
            <a:r>
              <a:rPr lang="en-US" dirty="0"/>
              <a:t> </a:t>
            </a:r>
            <a:r>
              <a:rPr lang="en-US" dirty="0" err="1"/>
              <a:t>justo</a:t>
            </a:r>
            <a:r>
              <a:rPr lang="en-US" dirty="0"/>
              <a:t> </a:t>
            </a:r>
            <a:r>
              <a:rPr lang="en-US" dirty="0" err="1"/>
              <a:t>quis</a:t>
            </a:r>
            <a:r>
              <a:rPr lang="en-US" dirty="0"/>
              <a:t> </a:t>
            </a:r>
            <a:r>
              <a:rPr lang="en-US" dirty="0" err="1"/>
              <a:t>odio</a:t>
            </a:r>
            <a:r>
              <a:rPr lang="en-US" dirty="0"/>
              <a:t> </a:t>
            </a:r>
            <a:r>
              <a:rPr lang="en-US" dirty="0" err="1"/>
              <a:t>condimentum</a:t>
            </a:r>
            <a:r>
              <a:rPr lang="en-US" dirty="0"/>
              <a:t> </a:t>
            </a:r>
            <a:r>
              <a:rPr lang="en-US" dirty="0" err="1"/>
              <a:t>aliquam</a:t>
            </a:r>
            <a:r>
              <a:rPr lang="en-US" dirty="0"/>
              <a:t> id </a:t>
            </a:r>
            <a:r>
              <a:rPr lang="en-US" dirty="0" err="1"/>
              <a:t>nec</a:t>
            </a:r>
            <a:r>
              <a:rPr lang="en-US" dirty="0"/>
              <a:t> </a:t>
            </a:r>
            <a:r>
              <a:rPr lang="en-US" dirty="0" err="1"/>
              <a:t>elit</a:t>
            </a:r>
            <a:r>
              <a:rPr lang="en-US" dirty="0"/>
              <a:t>. </a:t>
            </a:r>
            <a:r>
              <a:rPr lang="en-US" dirty="0" err="1"/>
              <a:t>Cras</a:t>
            </a:r>
            <a:r>
              <a:rPr lang="en-US" dirty="0"/>
              <a:t> </a:t>
            </a:r>
            <a:r>
              <a:rPr lang="en-US" dirty="0" err="1"/>
              <a:t>eu</a:t>
            </a:r>
            <a:r>
              <a:rPr lang="en-US" dirty="0"/>
              <a:t> </a:t>
            </a:r>
            <a:r>
              <a:rPr lang="en-US" dirty="0" err="1"/>
              <a:t>libero</a:t>
            </a:r>
            <a:r>
              <a:rPr lang="en-US" dirty="0"/>
              <a:t> </a:t>
            </a:r>
            <a:r>
              <a:rPr lang="en-US" dirty="0" err="1"/>
              <a:t>sed</a:t>
            </a:r>
            <a:r>
              <a:rPr lang="en-US" dirty="0"/>
              <a:t> nisi </a:t>
            </a:r>
            <a:r>
              <a:rPr lang="en-US" dirty="0" err="1"/>
              <a:t>aliquam</a:t>
            </a:r>
            <a:r>
              <a:rPr lang="en-US" dirty="0"/>
              <a:t> </a:t>
            </a:r>
            <a:r>
              <a:rPr lang="en-US" dirty="0" err="1"/>
              <a:t>interdum</a:t>
            </a:r>
            <a:r>
              <a:rPr lang="en-US" dirty="0"/>
              <a:t> id ac </a:t>
            </a:r>
            <a:r>
              <a:rPr lang="en-US" dirty="0" err="1"/>
              <a:t>augue</a:t>
            </a:r>
            <a:r>
              <a:rPr lang="en-US" dirty="0"/>
              <a:t>. </a:t>
            </a:r>
          </a:p>
        </p:txBody>
      </p:sp>
    </p:spTree>
    <p:extLst>
      <p:ext uri="{BB962C8B-B14F-4D97-AF65-F5344CB8AC3E}">
        <p14:creationId xmlns:p14="http://schemas.microsoft.com/office/powerpoint/2010/main" val="2657313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8313" y="4956542"/>
            <a:ext cx="9982961" cy="323165"/>
          </a:xfrm>
        </p:spPr>
        <p:txBody>
          <a:bodyPr wrap="square" anchor="t" anchorCtr="0">
            <a:spAutoFit/>
          </a:bodyPr>
          <a:lstStyle>
            <a:lvl1pPr algn="ctr">
              <a:lnSpc>
                <a:spcPct val="80000"/>
              </a:lnSpc>
              <a:defRPr sz="1800" b="0" i="0" spc="0" baseline="0">
                <a:solidFill>
                  <a:schemeClr val="tx1">
                    <a:lumMod val="50000"/>
                    <a:lumOff val="50000"/>
                  </a:schemeClr>
                </a:solidFill>
                <a:latin typeface="+mj-lt"/>
                <a:cs typeface="Rockwell"/>
              </a:defRPr>
            </a:lvl1pPr>
          </a:lstStyle>
          <a:p>
            <a:r>
              <a:rPr lang="en-US" dirty="0"/>
              <a:t>CLICK TO EDIT TITLE LOREM IPSUM DOLOR </a:t>
            </a:r>
          </a:p>
        </p:txBody>
      </p:sp>
      <p:sp>
        <p:nvSpPr>
          <p:cNvPr id="3" name="Rectangle 2"/>
          <p:cNvSpPr/>
          <p:nvPr userDrawn="1"/>
        </p:nvSpPr>
        <p:spPr>
          <a:xfrm>
            <a:off x="-4284" y="6298393"/>
            <a:ext cx="2484592" cy="5596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gradient_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7091" y="1554996"/>
            <a:ext cx="6650183" cy="2389910"/>
          </a:xfrm>
          <a:prstGeom prst="rect">
            <a:avLst/>
          </a:prstGeom>
        </p:spPr>
      </p:pic>
      <p:sp>
        <p:nvSpPr>
          <p:cNvPr id="10" name="Rectangle 9"/>
          <p:cNvSpPr/>
          <p:nvPr userDrawn="1"/>
        </p:nvSpPr>
        <p:spPr>
          <a:xfrm flipH="1">
            <a:off x="-4285" y="1"/>
            <a:ext cx="12196284" cy="60325"/>
          </a:xfrm>
          <a:prstGeom prst="rect">
            <a:avLst/>
          </a:prstGeom>
          <a:gradFill flip="none" rotWithShape="1">
            <a:gsLst>
              <a:gs pos="0">
                <a:srgbClr val="BAD12C"/>
              </a:gs>
              <a:gs pos="40000">
                <a:srgbClr val="009ABC"/>
              </a:gs>
            </a:gsLst>
            <a:lin ang="0" scaled="1"/>
            <a:tileRect/>
          </a:gra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1000" dirty="0">
                <a:effectLst/>
                <a:latin typeface="Cambria"/>
                <a:ea typeface="HGP明朝E"/>
                <a:cs typeface="Times New Roman"/>
              </a:rPr>
              <a:t> </a:t>
            </a:r>
          </a:p>
        </p:txBody>
      </p:sp>
      <p:cxnSp>
        <p:nvCxnSpPr>
          <p:cNvPr id="11" name="Straight Connector 10"/>
          <p:cNvCxnSpPr/>
          <p:nvPr userDrawn="1"/>
        </p:nvCxnSpPr>
        <p:spPr>
          <a:xfrm>
            <a:off x="3962400" y="4478883"/>
            <a:ext cx="41740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847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pic>
        <p:nvPicPr>
          <p:cNvPr id="2" name="Picture 1" descr="head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
          <a:stretch/>
        </p:blipFill>
        <p:spPr>
          <a:xfrm>
            <a:off x="1" y="-1"/>
            <a:ext cx="12191999" cy="6858001"/>
          </a:xfrm>
          <a:prstGeom prst="rect">
            <a:avLst/>
          </a:prstGeom>
        </p:spPr>
      </p:pic>
      <p:sp>
        <p:nvSpPr>
          <p:cNvPr id="5" name="Rectangle 4"/>
          <p:cNvSpPr/>
          <p:nvPr userDrawn="1"/>
        </p:nvSpPr>
        <p:spPr>
          <a:xfrm flipH="1">
            <a:off x="0" y="0"/>
            <a:ext cx="12192000" cy="6858000"/>
          </a:xfrm>
          <a:prstGeom prst="rect">
            <a:avLst/>
          </a:prstGeom>
          <a:solidFill>
            <a:schemeClr val="tx2">
              <a:alpha val="77000"/>
            </a:scheme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1000" dirty="0">
                <a:effectLst/>
                <a:latin typeface="Cambria"/>
                <a:ea typeface="HGP明朝E"/>
                <a:cs typeface="Times New Roman"/>
              </a:rPr>
              <a:t> </a:t>
            </a:r>
          </a:p>
        </p:txBody>
      </p:sp>
      <p:sp>
        <p:nvSpPr>
          <p:cNvPr id="8" name="Title 1"/>
          <p:cNvSpPr>
            <a:spLocks noGrp="1"/>
          </p:cNvSpPr>
          <p:nvPr>
            <p:ph type="title" hasCustomPrompt="1"/>
          </p:nvPr>
        </p:nvSpPr>
        <p:spPr>
          <a:xfrm>
            <a:off x="982133" y="1872257"/>
            <a:ext cx="10555112" cy="630942"/>
          </a:xfrm>
        </p:spPr>
        <p:txBody>
          <a:bodyPr wrap="square" anchor="t" anchorCtr="0">
            <a:spAutoFit/>
          </a:bodyPr>
          <a:lstStyle>
            <a:lvl1pPr algn="l">
              <a:lnSpc>
                <a:spcPct val="80000"/>
              </a:lnSpc>
              <a:defRPr sz="420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2820518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Header - Blue">
    <p:spTree>
      <p:nvGrpSpPr>
        <p:cNvPr id="1" name=""/>
        <p:cNvGrpSpPr/>
        <p:nvPr/>
      </p:nvGrpSpPr>
      <p:grpSpPr>
        <a:xfrm>
          <a:off x="0" y="0"/>
          <a:ext cx="0" cy="0"/>
          <a:chOff x="0" y="0"/>
          <a:chExt cx="0" cy="0"/>
        </a:xfrm>
      </p:grpSpPr>
      <p:pic>
        <p:nvPicPr>
          <p:cNvPr id="3" name="Picture 2" descr="crow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userDrawn="1"/>
        </p:nvSpPr>
        <p:spPr>
          <a:xfrm flipH="1">
            <a:off x="0" y="0"/>
            <a:ext cx="12192000" cy="6858000"/>
          </a:xfrm>
          <a:prstGeom prst="rect">
            <a:avLst/>
          </a:prstGeom>
          <a:solidFill>
            <a:schemeClr val="tx2">
              <a:alpha val="77000"/>
            </a:scheme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1000" dirty="0">
                <a:effectLst/>
                <a:latin typeface="Cambria"/>
                <a:ea typeface="HGP明朝E"/>
                <a:cs typeface="Times New Roman"/>
              </a:rPr>
              <a:t> </a:t>
            </a:r>
          </a:p>
        </p:txBody>
      </p:sp>
      <p:sp>
        <p:nvSpPr>
          <p:cNvPr id="8" name="Title 1"/>
          <p:cNvSpPr>
            <a:spLocks noGrp="1"/>
          </p:cNvSpPr>
          <p:nvPr>
            <p:ph type="title" hasCustomPrompt="1"/>
          </p:nvPr>
        </p:nvSpPr>
        <p:spPr>
          <a:xfrm>
            <a:off x="982133" y="1872257"/>
            <a:ext cx="10555112" cy="630942"/>
          </a:xfrm>
        </p:spPr>
        <p:txBody>
          <a:bodyPr wrap="square" anchor="t" anchorCtr="0">
            <a:spAutoFit/>
          </a:bodyPr>
          <a:lstStyle>
            <a:lvl1pPr algn="l">
              <a:lnSpc>
                <a:spcPct val="80000"/>
              </a:lnSpc>
              <a:defRPr sz="420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1856653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ection Header - Blue">
    <p:spTree>
      <p:nvGrpSpPr>
        <p:cNvPr id="1" name=""/>
        <p:cNvGrpSpPr/>
        <p:nvPr/>
      </p:nvGrpSpPr>
      <p:grpSpPr>
        <a:xfrm>
          <a:off x="0" y="0"/>
          <a:ext cx="0" cy="0"/>
          <a:chOff x="0" y="0"/>
          <a:chExt cx="0" cy="0"/>
        </a:xfrm>
      </p:grpSpPr>
      <p:pic>
        <p:nvPicPr>
          <p:cNvPr id="2" name="Picture 1" descr="crow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userDrawn="1"/>
        </p:nvSpPr>
        <p:spPr>
          <a:xfrm flipH="1">
            <a:off x="-4" y="0"/>
            <a:ext cx="12192003" cy="6858000"/>
          </a:xfrm>
          <a:prstGeom prst="rect">
            <a:avLst/>
          </a:prstGeom>
          <a:solidFill>
            <a:schemeClr val="accent1">
              <a:alpha val="77000"/>
            </a:scheme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1000" dirty="0">
                <a:effectLst/>
                <a:latin typeface="Cambria"/>
                <a:ea typeface="HGP明朝E"/>
                <a:cs typeface="Times New Roman"/>
              </a:rPr>
              <a:t> </a:t>
            </a:r>
          </a:p>
        </p:txBody>
      </p:sp>
      <p:sp>
        <p:nvSpPr>
          <p:cNvPr id="8" name="Title 1"/>
          <p:cNvSpPr>
            <a:spLocks noGrp="1"/>
          </p:cNvSpPr>
          <p:nvPr>
            <p:ph type="title" hasCustomPrompt="1"/>
          </p:nvPr>
        </p:nvSpPr>
        <p:spPr>
          <a:xfrm>
            <a:off x="982133" y="1872257"/>
            <a:ext cx="10555112" cy="630942"/>
          </a:xfrm>
        </p:spPr>
        <p:txBody>
          <a:bodyPr wrap="square" anchor="t" anchorCtr="0">
            <a:spAutoFit/>
          </a:bodyPr>
          <a:lstStyle>
            <a:lvl1pPr algn="l">
              <a:lnSpc>
                <a:spcPct val="80000"/>
              </a:lnSpc>
              <a:defRPr sz="420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2234858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 Blue">
    <p:spTree>
      <p:nvGrpSpPr>
        <p:cNvPr id="1" name=""/>
        <p:cNvGrpSpPr/>
        <p:nvPr/>
      </p:nvGrpSpPr>
      <p:grpSpPr>
        <a:xfrm>
          <a:off x="0" y="0"/>
          <a:ext cx="0" cy="0"/>
          <a:chOff x="0" y="0"/>
          <a:chExt cx="0" cy="0"/>
        </a:xfrm>
      </p:grpSpPr>
      <p:pic>
        <p:nvPicPr>
          <p:cNvPr id="2" name="Picture 1" descr="head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
          <a:stretch/>
        </p:blipFill>
        <p:spPr>
          <a:xfrm>
            <a:off x="1" y="-1"/>
            <a:ext cx="12191999" cy="6858001"/>
          </a:xfrm>
          <a:prstGeom prst="rect">
            <a:avLst/>
          </a:prstGeom>
        </p:spPr>
      </p:pic>
      <p:sp>
        <p:nvSpPr>
          <p:cNvPr id="5" name="Rectangle 4"/>
          <p:cNvSpPr/>
          <p:nvPr userDrawn="1"/>
        </p:nvSpPr>
        <p:spPr>
          <a:xfrm flipH="1">
            <a:off x="0" y="0"/>
            <a:ext cx="12192000" cy="6858000"/>
          </a:xfrm>
          <a:prstGeom prst="rect">
            <a:avLst/>
          </a:prstGeom>
          <a:solidFill>
            <a:schemeClr val="tx2">
              <a:alpha val="77000"/>
            </a:scheme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1000" dirty="0">
                <a:effectLst/>
                <a:latin typeface="Cambria"/>
                <a:ea typeface="HGP明朝E"/>
                <a:cs typeface="Times New Roman"/>
              </a:rPr>
              <a:t> </a:t>
            </a:r>
          </a:p>
        </p:txBody>
      </p:sp>
      <p:sp>
        <p:nvSpPr>
          <p:cNvPr id="6" name="Rectangle 5"/>
          <p:cNvSpPr/>
          <p:nvPr userDrawn="1"/>
        </p:nvSpPr>
        <p:spPr>
          <a:xfrm>
            <a:off x="0" y="-1"/>
            <a:ext cx="12192000" cy="6858000"/>
          </a:xfrm>
          <a:prstGeom prst="rect">
            <a:avLst/>
          </a:prstGeom>
          <a:solidFill>
            <a:srgbClr val="14596D">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title" hasCustomPrompt="1"/>
          </p:nvPr>
        </p:nvSpPr>
        <p:spPr>
          <a:xfrm>
            <a:off x="982133" y="1872257"/>
            <a:ext cx="10555112" cy="630942"/>
          </a:xfrm>
        </p:spPr>
        <p:txBody>
          <a:bodyPr wrap="square" anchor="t" anchorCtr="0">
            <a:spAutoFit/>
          </a:bodyPr>
          <a:lstStyle>
            <a:lvl1pPr algn="l">
              <a:lnSpc>
                <a:spcPct val="80000"/>
              </a:lnSpc>
              <a:defRPr sz="420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3705689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pic>
        <p:nvPicPr>
          <p:cNvPr id="6" name="Picture 5" descr="inset.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1"/>
            <a:ext cx="12191999" cy="6858001"/>
          </a:xfrm>
          <a:prstGeom prst="rect">
            <a:avLst/>
          </a:prstGeom>
        </p:spPr>
      </p:pic>
      <p:sp>
        <p:nvSpPr>
          <p:cNvPr id="4" name="Rectangle 3"/>
          <p:cNvSpPr/>
          <p:nvPr userDrawn="1"/>
        </p:nvSpPr>
        <p:spPr>
          <a:xfrm flipH="1">
            <a:off x="-4" y="0"/>
            <a:ext cx="12192003" cy="6858000"/>
          </a:xfrm>
          <a:prstGeom prst="rect">
            <a:avLst/>
          </a:prstGeom>
          <a:solidFill>
            <a:schemeClr val="accent1">
              <a:alpha val="77000"/>
            </a:scheme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1000" dirty="0">
                <a:effectLst/>
                <a:latin typeface="Cambria"/>
                <a:ea typeface="HGP明朝E"/>
                <a:cs typeface="Times New Roman"/>
              </a:rPr>
              <a:t> </a:t>
            </a:r>
          </a:p>
        </p:txBody>
      </p:sp>
      <p:sp>
        <p:nvSpPr>
          <p:cNvPr id="5" name="Title 1"/>
          <p:cNvSpPr>
            <a:spLocks noGrp="1"/>
          </p:cNvSpPr>
          <p:nvPr>
            <p:ph type="title" hasCustomPrompt="1"/>
          </p:nvPr>
        </p:nvSpPr>
        <p:spPr>
          <a:xfrm>
            <a:off x="982133" y="1872257"/>
            <a:ext cx="10555112" cy="630942"/>
          </a:xfrm>
        </p:spPr>
        <p:txBody>
          <a:bodyPr wrap="square" anchor="t" anchorCtr="0">
            <a:spAutoFit/>
          </a:bodyPr>
          <a:lstStyle>
            <a:lvl1pPr algn="l">
              <a:lnSpc>
                <a:spcPct val="80000"/>
              </a:lnSpc>
              <a:defRPr sz="420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2089266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Header - Green">
    <p:spTree>
      <p:nvGrpSpPr>
        <p:cNvPr id="1" name=""/>
        <p:cNvGrpSpPr/>
        <p:nvPr/>
      </p:nvGrpSpPr>
      <p:grpSpPr>
        <a:xfrm>
          <a:off x="0" y="0"/>
          <a:ext cx="0" cy="0"/>
          <a:chOff x="0" y="0"/>
          <a:chExt cx="0" cy="0"/>
        </a:xfrm>
      </p:grpSpPr>
      <p:pic>
        <p:nvPicPr>
          <p:cNvPr id="2" name="Picture 1" descr="capito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flipH="1">
            <a:off x="0" y="0"/>
            <a:ext cx="12192003" cy="6858000"/>
          </a:xfrm>
          <a:prstGeom prst="rect">
            <a:avLst/>
          </a:prstGeom>
          <a:solidFill>
            <a:schemeClr val="accent1">
              <a:alpha val="77000"/>
            </a:scheme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1000" dirty="0">
                <a:effectLst/>
                <a:latin typeface="Cambria"/>
                <a:ea typeface="HGP明朝E"/>
                <a:cs typeface="Times New Roman"/>
              </a:rPr>
              <a:t> </a:t>
            </a:r>
          </a:p>
        </p:txBody>
      </p:sp>
      <p:sp>
        <p:nvSpPr>
          <p:cNvPr id="5" name="Title 1"/>
          <p:cNvSpPr>
            <a:spLocks noGrp="1"/>
          </p:cNvSpPr>
          <p:nvPr>
            <p:ph type="title" hasCustomPrompt="1"/>
          </p:nvPr>
        </p:nvSpPr>
        <p:spPr>
          <a:xfrm>
            <a:off x="982133" y="1872257"/>
            <a:ext cx="10555112" cy="630942"/>
          </a:xfrm>
        </p:spPr>
        <p:txBody>
          <a:bodyPr wrap="square" anchor="t" anchorCtr="0">
            <a:spAutoFit/>
          </a:bodyPr>
          <a:lstStyle>
            <a:lvl1pPr algn="l">
              <a:lnSpc>
                <a:spcPct val="80000"/>
              </a:lnSpc>
              <a:defRPr sz="420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3243434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people-coll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982133" y="1872257"/>
            <a:ext cx="10555112" cy="630942"/>
          </a:xfrm>
        </p:spPr>
        <p:txBody>
          <a:bodyPr wrap="square" anchor="t" anchorCtr="0">
            <a:spAutoFit/>
          </a:bodyPr>
          <a:lstStyle>
            <a:lvl1pPr algn="l">
              <a:lnSpc>
                <a:spcPct val="80000"/>
              </a:lnSpc>
              <a:defRPr sz="420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46975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6DDEBD-39F9-4548-8761-A31928007961}" type="datetime1">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110466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24748843106_181ac26b18_o-2.jpg"/>
          <p:cNvPicPr>
            <a:picLocks noChangeAspect="1"/>
          </p:cNvPicPr>
          <p:nvPr userDrawn="1"/>
        </p:nvPicPr>
        <p:blipFill rotWithShape="1">
          <a:blip r:embed="rId2" cstate="email">
            <a:grayscl/>
            <a:extLst>
              <a:ext uri="{28A0092B-C50C-407E-A947-70E740481C1C}">
                <a14:useLocalDpi xmlns:a14="http://schemas.microsoft.com/office/drawing/2010/main" val="0"/>
              </a:ext>
            </a:extLst>
          </a:blip>
          <a:srcRect/>
          <a:stretch/>
        </p:blipFill>
        <p:spPr>
          <a:xfrm>
            <a:off x="0" y="-20637"/>
            <a:ext cx="12192000" cy="6878638"/>
          </a:xfrm>
          <a:prstGeom prst="rect">
            <a:avLst/>
          </a:prstGeom>
        </p:spPr>
      </p:pic>
      <p:sp>
        <p:nvSpPr>
          <p:cNvPr id="5" name="Rectangle 4"/>
          <p:cNvSpPr/>
          <p:nvPr userDrawn="1"/>
        </p:nvSpPr>
        <p:spPr>
          <a:xfrm flipH="1">
            <a:off x="0" y="0"/>
            <a:ext cx="12192000" cy="6858000"/>
          </a:xfrm>
          <a:prstGeom prst="rect">
            <a:avLst/>
          </a:prstGeom>
          <a:solidFill>
            <a:schemeClr val="tx2">
              <a:alpha val="77000"/>
            </a:schemeClr>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1000" dirty="0">
                <a:effectLst/>
                <a:latin typeface="Cambria"/>
                <a:ea typeface="HGP明朝E"/>
                <a:cs typeface="Times New Roman"/>
              </a:rPr>
              <a:t> </a:t>
            </a:r>
          </a:p>
        </p:txBody>
      </p:sp>
      <p:sp>
        <p:nvSpPr>
          <p:cNvPr id="4" name="Title 1"/>
          <p:cNvSpPr>
            <a:spLocks noGrp="1"/>
          </p:cNvSpPr>
          <p:nvPr>
            <p:ph type="title" hasCustomPrompt="1"/>
          </p:nvPr>
        </p:nvSpPr>
        <p:spPr>
          <a:xfrm>
            <a:off x="982133" y="1872257"/>
            <a:ext cx="10555112" cy="630942"/>
          </a:xfrm>
        </p:spPr>
        <p:txBody>
          <a:bodyPr wrap="square" anchor="t" anchorCtr="0">
            <a:spAutoFit/>
          </a:bodyPr>
          <a:lstStyle>
            <a:lvl1pPr algn="l">
              <a:lnSpc>
                <a:spcPct val="80000"/>
              </a:lnSpc>
              <a:defRPr sz="4200" b="0" i="0" spc="0" baseline="0">
                <a:solidFill>
                  <a:schemeClr val="accent3"/>
                </a:solidFill>
                <a:latin typeface="+mj-lt"/>
                <a:cs typeface="TradeGothic CondEighteen"/>
              </a:defRPr>
            </a:lvl1pPr>
          </a:lstStyle>
          <a:p>
            <a:r>
              <a:rPr lang="en-US" dirty="0"/>
              <a:t>Click To Edit Subtitle</a:t>
            </a:r>
          </a:p>
        </p:txBody>
      </p:sp>
    </p:spTree>
    <p:extLst>
      <p:ext uri="{BB962C8B-B14F-4D97-AF65-F5344CB8AC3E}">
        <p14:creationId xmlns:p14="http://schemas.microsoft.com/office/powerpoint/2010/main" val="3592714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88389" y="985323"/>
            <a:ext cx="88315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a:xfrm>
            <a:off x="1688389" y="5477971"/>
            <a:ext cx="8831540" cy="276999"/>
          </a:xfrm>
        </p:spPr>
        <p:txBody>
          <a:bodyPr wrap="square" anchor="t" anchorCtr="0">
            <a:spAutoFit/>
          </a:bodyPr>
          <a:lstStyle>
            <a:lvl1pPr algn="l">
              <a:defRPr sz="1200" b="0" i="1" kern="1000" spc="0">
                <a:solidFill>
                  <a:schemeClr val="tx1"/>
                </a:solidFill>
                <a:latin typeface="+mj-lt"/>
                <a:cs typeface="Open Sans"/>
              </a:defRPr>
            </a:lvl1pPr>
          </a:lstStyle>
          <a:p>
            <a:pPr lvl="0"/>
            <a:r>
              <a:rPr lang="en-US" dirty="0"/>
              <a:t>Click to edit caption</a:t>
            </a:r>
          </a:p>
        </p:txBody>
      </p:sp>
    </p:spTree>
    <p:extLst>
      <p:ext uri="{BB962C8B-B14F-4D97-AF65-F5344CB8AC3E}">
        <p14:creationId xmlns:p14="http://schemas.microsoft.com/office/powerpoint/2010/main" val="2622697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25" name="Rectangle 24"/>
          <p:cNvSpPr/>
          <p:nvPr userDrawn="1"/>
        </p:nvSpPr>
        <p:spPr>
          <a:xfrm>
            <a:off x="-79023" y="-67733"/>
            <a:ext cx="12361333" cy="701886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800" dirty="0"/>
          </a:p>
        </p:txBody>
      </p:sp>
      <p:sp>
        <p:nvSpPr>
          <p:cNvPr id="26" name="Rectangle 25"/>
          <p:cNvSpPr/>
          <p:nvPr userDrawn="1"/>
        </p:nvSpPr>
        <p:spPr>
          <a:xfrm>
            <a:off x="6096001" y="2286000"/>
            <a:ext cx="6186311"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Picture Placeholder 12"/>
          <p:cNvSpPr>
            <a:spLocks noGrp="1"/>
          </p:cNvSpPr>
          <p:nvPr>
            <p:ph type="pic" sz="quarter" idx="10"/>
          </p:nvPr>
        </p:nvSpPr>
        <p:spPr>
          <a:xfrm>
            <a:off x="0" y="0"/>
            <a:ext cx="6096000" cy="4572000"/>
          </a:xfrm>
        </p:spPr>
        <p:txBody>
          <a:bodyPr/>
          <a:lstStyle/>
          <a:p>
            <a:endParaRPr lang="en-US" dirty="0"/>
          </a:p>
        </p:txBody>
      </p:sp>
      <p:sp>
        <p:nvSpPr>
          <p:cNvPr id="17" name="Picture Placeholder 16"/>
          <p:cNvSpPr>
            <a:spLocks noGrp="1"/>
          </p:cNvSpPr>
          <p:nvPr>
            <p:ph type="pic" sz="quarter" idx="11"/>
          </p:nvPr>
        </p:nvSpPr>
        <p:spPr>
          <a:xfrm>
            <a:off x="0" y="4572000"/>
            <a:ext cx="3048000" cy="2286000"/>
          </a:xfrm>
        </p:spPr>
        <p:txBody>
          <a:bodyPr/>
          <a:lstStyle/>
          <a:p>
            <a:endParaRPr lang="en-US" dirty="0"/>
          </a:p>
        </p:txBody>
      </p:sp>
      <p:sp>
        <p:nvSpPr>
          <p:cNvPr id="18" name="Picture Placeholder 16"/>
          <p:cNvSpPr>
            <a:spLocks noGrp="1"/>
          </p:cNvSpPr>
          <p:nvPr>
            <p:ph type="pic" sz="quarter" idx="12"/>
          </p:nvPr>
        </p:nvSpPr>
        <p:spPr>
          <a:xfrm>
            <a:off x="3048000" y="4572000"/>
            <a:ext cx="3048000" cy="2286000"/>
          </a:xfrm>
        </p:spPr>
        <p:txBody>
          <a:bodyPr/>
          <a:lstStyle/>
          <a:p>
            <a:endParaRPr lang="en-US" dirty="0"/>
          </a:p>
        </p:txBody>
      </p:sp>
      <p:sp>
        <p:nvSpPr>
          <p:cNvPr id="19" name="Picture Placeholder 16"/>
          <p:cNvSpPr>
            <a:spLocks noGrp="1"/>
          </p:cNvSpPr>
          <p:nvPr>
            <p:ph type="pic" sz="quarter" idx="13"/>
          </p:nvPr>
        </p:nvSpPr>
        <p:spPr>
          <a:xfrm>
            <a:off x="6096000" y="4572000"/>
            <a:ext cx="3048000" cy="2286000"/>
          </a:xfrm>
        </p:spPr>
        <p:txBody>
          <a:bodyPr/>
          <a:lstStyle/>
          <a:p>
            <a:endParaRPr lang="en-US" dirty="0"/>
          </a:p>
        </p:txBody>
      </p:sp>
      <p:sp>
        <p:nvSpPr>
          <p:cNvPr id="20" name="Picture Placeholder 16"/>
          <p:cNvSpPr>
            <a:spLocks noGrp="1"/>
          </p:cNvSpPr>
          <p:nvPr>
            <p:ph type="pic" sz="quarter" idx="14"/>
          </p:nvPr>
        </p:nvSpPr>
        <p:spPr>
          <a:xfrm>
            <a:off x="6096000" y="0"/>
            <a:ext cx="3048000" cy="2286000"/>
          </a:xfrm>
        </p:spPr>
        <p:txBody>
          <a:bodyPr/>
          <a:lstStyle/>
          <a:p>
            <a:endParaRPr lang="en-US" dirty="0"/>
          </a:p>
        </p:txBody>
      </p:sp>
      <p:sp>
        <p:nvSpPr>
          <p:cNvPr id="21" name="Picture Placeholder 16"/>
          <p:cNvSpPr>
            <a:spLocks noGrp="1"/>
          </p:cNvSpPr>
          <p:nvPr>
            <p:ph type="pic" sz="quarter" idx="15"/>
          </p:nvPr>
        </p:nvSpPr>
        <p:spPr>
          <a:xfrm>
            <a:off x="9144000" y="0"/>
            <a:ext cx="3048000" cy="2286000"/>
          </a:xfrm>
        </p:spPr>
        <p:txBody>
          <a:bodyPr/>
          <a:lstStyle/>
          <a:p>
            <a:endParaRPr lang="en-US" dirty="0"/>
          </a:p>
        </p:txBody>
      </p:sp>
      <p:sp>
        <p:nvSpPr>
          <p:cNvPr id="23" name="Picture Placeholder 16"/>
          <p:cNvSpPr>
            <a:spLocks noGrp="1"/>
          </p:cNvSpPr>
          <p:nvPr>
            <p:ph type="pic" sz="quarter" idx="17"/>
          </p:nvPr>
        </p:nvSpPr>
        <p:spPr>
          <a:xfrm>
            <a:off x="9144000" y="4572000"/>
            <a:ext cx="3048000" cy="2286000"/>
          </a:xfrm>
        </p:spPr>
        <p:txBody>
          <a:bodyPr/>
          <a:lstStyle/>
          <a:p>
            <a:endParaRPr lang="en-US" dirty="0"/>
          </a:p>
        </p:txBody>
      </p:sp>
      <p:sp>
        <p:nvSpPr>
          <p:cNvPr id="24" name="Rectangle 23"/>
          <p:cNvSpPr/>
          <p:nvPr userDrawn="1"/>
        </p:nvSpPr>
        <p:spPr>
          <a:xfrm flipH="1">
            <a:off x="6095999" y="2286001"/>
            <a:ext cx="6186311" cy="60325"/>
          </a:xfrm>
          <a:prstGeom prst="rect">
            <a:avLst/>
          </a:prstGeom>
          <a:gradFill flip="none" rotWithShape="1">
            <a:gsLst>
              <a:gs pos="0">
                <a:srgbClr val="BAD12C"/>
              </a:gs>
              <a:gs pos="40000">
                <a:srgbClr val="009ABC"/>
              </a:gs>
            </a:gsLst>
            <a:lin ang="0" scaled="1"/>
            <a:tileRect/>
          </a:gra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0"/>
              </a:spcBef>
              <a:spcAft>
                <a:spcPts val="0"/>
              </a:spcAft>
            </a:pPr>
            <a:r>
              <a:rPr lang="en-US" sz="1000" dirty="0">
                <a:effectLst/>
                <a:latin typeface="Cambria"/>
                <a:ea typeface="HGP明朝E"/>
                <a:cs typeface="Times New Roman"/>
              </a:rPr>
              <a:t> </a:t>
            </a:r>
          </a:p>
        </p:txBody>
      </p:sp>
      <p:sp>
        <p:nvSpPr>
          <p:cNvPr id="28" name="Title 1"/>
          <p:cNvSpPr>
            <a:spLocks noGrp="1"/>
          </p:cNvSpPr>
          <p:nvPr>
            <p:ph type="title" hasCustomPrompt="1"/>
          </p:nvPr>
        </p:nvSpPr>
        <p:spPr>
          <a:xfrm>
            <a:off x="6457245" y="2523025"/>
            <a:ext cx="5508980" cy="1778042"/>
          </a:xfrm>
        </p:spPr>
        <p:txBody>
          <a:bodyPr wrap="square" anchor="t" anchorCtr="0">
            <a:normAutofit/>
          </a:bodyPr>
          <a:lstStyle>
            <a:lvl1pPr algn="l">
              <a:lnSpc>
                <a:spcPct val="130000"/>
              </a:lnSpc>
              <a:defRPr sz="2500" b="0" i="0" kern="1000" spc="0" baseline="0">
                <a:solidFill>
                  <a:schemeClr val="bg1"/>
                </a:solidFill>
                <a:latin typeface="+mj-lt"/>
                <a:cs typeface="TradeGothic CondEighteen"/>
              </a:defRPr>
            </a:lvl1pPr>
          </a:lstStyle>
          <a:p>
            <a:pPr lvl="0"/>
            <a:r>
              <a:rPr lang="en-US" dirty="0"/>
              <a:t>Click to enter body copy</a:t>
            </a:r>
          </a:p>
        </p:txBody>
      </p:sp>
    </p:spTree>
    <p:extLst>
      <p:ext uri="{BB962C8B-B14F-4D97-AF65-F5344CB8AC3E}">
        <p14:creationId xmlns:p14="http://schemas.microsoft.com/office/powerpoint/2010/main" val="3926615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13165" y="423318"/>
            <a:ext cx="10998888" cy="369332"/>
          </a:xfrm>
        </p:spPr>
        <p:txBody>
          <a:bodyPr wrap="square" anchor="t" anchorCtr="0">
            <a:spAutoFit/>
          </a:bodyPr>
          <a:lstStyle>
            <a:lvl1pPr algn="ctr">
              <a:defRPr sz="1800" b="0" i="0" kern="1000" spc="0" baseline="0">
                <a:solidFill>
                  <a:schemeClr val="tx2"/>
                </a:solidFill>
                <a:latin typeface="+mj-lt"/>
                <a:cs typeface="Open Sans"/>
              </a:defRPr>
            </a:lvl1pPr>
          </a:lstStyle>
          <a:p>
            <a:pPr lvl="0"/>
            <a:r>
              <a:rPr lang="en-US" dirty="0"/>
              <a:t>Click to edit caption</a:t>
            </a:r>
          </a:p>
        </p:txBody>
      </p:sp>
      <p:graphicFrame>
        <p:nvGraphicFramePr>
          <p:cNvPr id="6" name="Chart 5"/>
          <p:cNvGraphicFramePr/>
          <p:nvPr userDrawn="1">
            <p:extLst/>
          </p:nvPr>
        </p:nvGraphicFramePr>
        <p:xfrm>
          <a:off x="1334235" y="945484"/>
          <a:ext cx="9679603" cy="4839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352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845266" y="1656262"/>
            <a:ext cx="8501469" cy="2332946"/>
          </a:xfrm>
        </p:spPr>
        <p:txBody>
          <a:bodyPr wrap="square" anchor="t" anchorCtr="0">
            <a:spAutoFit/>
          </a:bodyPr>
          <a:lstStyle>
            <a:lvl1pPr algn="l">
              <a:lnSpc>
                <a:spcPct val="130000"/>
              </a:lnSpc>
              <a:defRPr sz="1600" b="0" i="0" kern="1000" spc="0" baseline="0">
                <a:solidFill>
                  <a:schemeClr val="tx2"/>
                </a:solidFill>
                <a:latin typeface="+mj-lt"/>
                <a:cs typeface="TradeGothic CondEighteen"/>
              </a:defRPr>
            </a:lvl1pPr>
          </a:lstStyle>
          <a:p>
            <a:pPr lvl="0"/>
            <a:r>
              <a:rPr lang="en-US" dirty="0"/>
              <a:t>Click to enter body copy…</a:t>
            </a:r>
            <a:r>
              <a:rPr lang="en-US" dirty="0" err="1"/>
              <a:t>Proin</a:t>
            </a:r>
            <a:r>
              <a:rPr lang="en-US" dirty="0"/>
              <a:t> </a:t>
            </a:r>
            <a:r>
              <a:rPr lang="en-US" dirty="0" err="1"/>
              <a:t>mollis</a:t>
            </a:r>
            <a:r>
              <a:rPr lang="en-US" dirty="0"/>
              <a:t> </a:t>
            </a:r>
            <a:r>
              <a:rPr lang="en-US" dirty="0" err="1"/>
              <a:t>nulla</a:t>
            </a:r>
            <a:r>
              <a:rPr lang="en-US" dirty="0"/>
              <a:t> </a:t>
            </a:r>
            <a:r>
              <a:rPr lang="en-US" dirty="0" err="1"/>
              <a:t>mauris</a:t>
            </a:r>
            <a:r>
              <a:rPr lang="en-US" dirty="0"/>
              <a:t>, in </a:t>
            </a:r>
            <a:r>
              <a:rPr lang="en-US" dirty="0" err="1"/>
              <a:t>scelerisque</a:t>
            </a:r>
            <a:r>
              <a:rPr lang="en-US" dirty="0"/>
              <a:t> quam </a:t>
            </a:r>
            <a:r>
              <a:rPr lang="en-US" dirty="0" err="1"/>
              <a:t>tincidunt</a:t>
            </a:r>
            <a:r>
              <a:rPr lang="en-US" dirty="0"/>
              <a:t> id. </a:t>
            </a:r>
            <a:r>
              <a:rPr lang="en-US" dirty="0" err="1"/>
              <a:t>Suspendisse</a:t>
            </a:r>
            <a:r>
              <a:rPr lang="en-US" dirty="0"/>
              <a:t> </a:t>
            </a:r>
            <a:r>
              <a:rPr lang="en-US" dirty="0" err="1"/>
              <a:t>sed</a:t>
            </a:r>
            <a:r>
              <a:rPr lang="en-US" dirty="0"/>
              <a:t> </a:t>
            </a:r>
            <a:r>
              <a:rPr lang="en-US" dirty="0" err="1"/>
              <a:t>metus</a:t>
            </a:r>
            <a:r>
              <a:rPr lang="en-US" dirty="0"/>
              <a:t> </a:t>
            </a:r>
            <a:r>
              <a:rPr lang="en-US" dirty="0" err="1"/>
              <a:t>purus</a:t>
            </a:r>
            <a:r>
              <a:rPr lang="en-US" dirty="0"/>
              <a:t>. Nam </a:t>
            </a:r>
            <a:r>
              <a:rPr lang="en-US" dirty="0" err="1"/>
              <a:t>ullamcorper</a:t>
            </a:r>
            <a:r>
              <a:rPr lang="en-US" dirty="0"/>
              <a:t> </a:t>
            </a:r>
            <a:r>
              <a:rPr lang="en-US" dirty="0" err="1"/>
              <a:t>nulla</a:t>
            </a:r>
            <a:r>
              <a:rPr lang="en-US" dirty="0"/>
              <a:t> vitae lacus </a:t>
            </a:r>
            <a:r>
              <a:rPr lang="en-US" dirty="0" err="1"/>
              <a:t>finibus</a:t>
            </a:r>
            <a:r>
              <a:rPr lang="en-US" dirty="0"/>
              <a:t>, </a:t>
            </a:r>
            <a:r>
              <a:rPr lang="en-US" dirty="0" err="1"/>
              <a:t>quis</a:t>
            </a:r>
            <a:r>
              <a:rPr lang="en-US" dirty="0"/>
              <a:t> </a:t>
            </a:r>
            <a:r>
              <a:rPr lang="en-US" dirty="0" err="1"/>
              <a:t>ultrices</a:t>
            </a:r>
            <a:r>
              <a:rPr lang="en-US" dirty="0"/>
              <a:t> </a:t>
            </a:r>
            <a:r>
              <a:rPr lang="en-US" dirty="0" err="1"/>
              <a:t>urna</a:t>
            </a:r>
            <a:r>
              <a:rPr lang="en-US" dirty="0"/>
              <a:t> </a:t>
            </a:r>
            <a:r>
              <a:rPr lang="en-US" dirty="0" err="1"/>
              <a:t>porttitor</a:t>
            </a:r>
            <a:r>
              <a:rPr lang="en-US" dirty="0"/>
              <a:t>. Integer </a:t>
            </a:r>
            <a:r>
              <a:rPr lang="en-US" dirty="0" err="1"/>
              <a:t>efficitur</a:t>
            </a:r>
            <a:r>
              <a:rPr lang="en-US" dirty="0"/>
              <a:t> </a:t>
            </a:r>
            <a:r>
              <a:rPr lang="en-US" dirty="0" err="1"/>
              <a:t>mauris</a:t>
            </a:r>
            <a:r>
              <a:rPr lang="en-US" dirty="0"/>
              <a:t> </a:t>
            </a:r>
            <a:r>
              <a:rPr lang="en-US" dirty="0" err="1"/>
              <a:t>ut</a:t>
            </a:r>
            <a:r>
              <a:rPr lang="en-US" dirty="0"/>
              <a:t> </a:t>
            </a:r>
            <a:r>
              <a:rPr lang="en-US" dirty="0" err="1"/>
              <a:t>nisl</a:t>
            </a:r>
            <a:r>
              <a:rPr lang="en-US" dirty="0"/>
              <a:t> </a:t>
            </a:r>
            <a:r>
              <a:rPr lang="en-US" dirty="0" err="1"/>
              <a:t>consectetur</a:t>
            </a:r>
            <a:r>
              <a:rPr lang="en-US" dirty="0"/>
              <a:t> </a:t>
            </a:r>
            <a:r>
              <a:rPr lang="en-US" dirty="0" err="1"/>
              <a:t>pellentesque</a:t>
            </a:r>
            <a:r>
              <a:rPr lang="en-US" dirty="0"/>
              <a:t>. </a:t>
            </a:r>
            <a:r>
              <a:rPr lang="en-US" dirty="0" err="1"/>
              <a:t>Pellentesque</a:t>
            </a:r>
            <a:r>
              <a:rPr lang="en-US" dirty="0"/>
              <a:t> </a:t>
            </a:r>
            <a:r>
              <a:rPr lang="en-US" dirty="0" err="1"/>
              <a:t>sed</a:t>
            </a:r>
            <a:r>
              <a:rPr lang="en-US" dirty="0"/>
              <a:t> </a:t>
            </a:r>
            <a:r>
              <a:rPr lang="en-US" dirty="0" err="1"/>
              <a:t>velit</a:t>
            </a:r>
            <a:r>
              <a:rPr lang="en-US" dirty="0"/>
              <a:t> </a:t>
            </a:r>
            <a:r>
              <a:rPr lang="en-US" dirty="0" err="1"/>
              <a:t>egestas</a:t>
            </a:r>
            <a:r>
              <a:rPr lang="en-US" dirty="0"/>
              <a:t>, </a:t>
            </a:r>
            <a:r>
              <a:rPr lang="en-US" dirty="0" err="1"/>
              <a:t>gravida</a:t>
            </a:r>
            <a:r>
              <a:rPr lang="en-US" dirty="0"/>
              <a:t> </a:t>
            </a:r>
            <a:r>
              <a:rPr lang="en-US" dirty="0" err="1"/>
              <a:t>massa</a:t>
            </a:r>
            <a:r>
              <a:rPr lang="en-US" dirty="0"/>
              <a:t> in, </a:t>
            </a:r>
            <a:r>
              <a:rPr lang="en-US" dirty="0" err="1"/>
              <a:t>interdum</a:t>
            </a:r>
            <a:r>
              <a:rPr lang="en-US" dirty="0"/>
              <a:t> </a:t>
            </a:r>
            <a:r>
              <a:rPr lang="en-US" dirty="0" err="1"/>
              <a:t>lectus</a:t>
            </a:r>
            <a:r>
              <a:rPr lang="en-US" dirty="0"/>
              <a:t>. </a:t>
            </a:r>
            <a:r>
              <a:rPr lang="en-US" dirty="0" err="1"/>
              <a:t>Nullam</a:t>
            </a:r>
            <a:r>
              <a:rPr lang="en-US" dirty="0"/>
              <a:t> </a:t>
            </a:r>
            <a:r>
              <a:rPr lang="en-US" dirty="0" err="1"/>
              <a:t>elit</a:t>
            </a:r>
            <a:r>
              <a:rPr lang="en-US" dirty="0"/>
              <a:t> nisi, </a:t>
            </a:r>
            <a:r>
              <a:rPr lang="en-US" dirty="0" err="1"/>
              <a:t>facilisis</a:t>
            </a:r>
            <a:r>
              <a:rPr lang="en-US" dirty="0"/>
              <a:t> </a:t>
            </a:r>
            <a:r>
              <a:rPr lang="en-US" dirty="0" err="1"/>
              <a:t>nec</a:t>
            </a:r>
            <a:r>
              <a:rPr lang="en-US" dirty="0"/>
              <a:t> </a:t>
            </a:r>
            <a:r>
              <a:rPr lang="en-US" dirty="0" err="1"/>
              <a:t>scelerisque</a:t>
            </a:r>
            <a:r>
              <a:rPr lang="en-US" dirty="0"/>
              <a:t> ac, </a:t>
            </a:r>
            <a:r>
              <a:rPr lang="en-US" dirty="0" err="1"/>
              <a:t>interdum</a:t>
            </a:r>
            <a:r>
              <a:rPr lang="en-US" dirty="0"/>
              <a:t> at </a:t>
            </a:r>
            <a:r>
              <a:rPr lang="en-US" dirty="0" err="1"/>
              <a:t>arcu</a:t>
            </a:r>
            <a:r>
              <a:rPr lang="en-US" dirty="0"/>
              <a:t>. </a:t>
            </a:r>
            <a:r>
              <a:rPr lang="en-US" dirty="0" err="1"/>
              <a:t>Cras</a:t>
            </a:r>
            <a:r>
              <a:rPr lang="en-US" dirty="0"/>
              <a:t> </a:t>
            </a:r>
            <a:r>
              <a:rPr lang="en-US" dirty="0" err="1"/>
              <a:t>eu</a:t>
            </a:r>
            <a:r>
              <a:rPr lang="en-US" dirty="0"/>
              <a:t> </a:t>
            </a:r>
            <a:r>
              <a:rPr lang="en-US" dirty="0" err="1"/>
              <a:t>faucibus</a:t>
            </a:r>
            <a:r>
              <a:rPr lang="en-US" dirty="0"/>
              <a:t> </a:t>
            </a:r>
            <a:r>
              <a:rPr lang="en-US" dirty="0" err="1"/>
              <a:t>justo</a:t>
            </a:r>
            <a:r>
              <a:rPr lang="en-US" dirty="0"/>
              <a:t>. </a:t>
            </a:r>
            <a:r>
              <a:rPr lang="en-US" dirty="0" err="1"/>
              <a:t>Suspendisse</a:t>
            </a:r>
            <a:r>
              <a:rPr lang="en-US" dirty="0"/>
              <a:t> </a:t>
            </a:r>
            <a:r>
              <a:rPr lang="en-US" dirty="0" err="1"/>
              <a:t>eu</a:t>
            </a:r>
            <a:r>
              <a:rPr lang="en-US" dirty="0"/>
              <a:t> dolor </a:t>
            </a:r>
            <a:r>
              <a:rPr lang="en-US" dirty="0" err="1"/>
              <a:t>ultricies</a:t>
            </a:r>
            <a:r>
              <a:rPr lang="en-US" dirty="0"/>
              <a:t>, </a:t>
            </a:r>
            <a:r>
              <a:rPr lang="en-US" dirty="0" err="1"/>
              <a:t>aliquet</a:t>
            </a:r>
            <a:r>
              <a:rPr lang="en-US" dirty="0"/>
              <a:t> ex </a:t>
            </a:r>
            <a:r>
              <a:rPr lang="en-US" dirty="0" err="1"/>
              <a:t>vel</a:t>
            </a:r>
            <a:r>
              <a:rPr lang="en-US" dirty="0"/>
              <a:t>, </a:t>
            </a:r>
            <a:r>
              <a:rPr lang="en-US" dirty="0" err="1"/>
              <a:t>sodales</a:t>
            </a:r>
            <a:r>
              <a:rPr lang="en-US" dirty="0"/>
              <a:t> </a:t>
            </a:r>
            <a:r>
              <a:rPr lang="en-US" dirty="0" err="1"/>
              <a:t>augue</a:t>
            </a:r>
            <a:r>
              <a:rPr lang="en-US" dirty="0"/>
              <a:t>. </a:t>
            </a:r>
            <a:r>
              <a:rPr lang="en-US" dirty="0" err="1"/>
              <a:t>Vivamus</a:t>
            </a:r>
            <a:r>
              <a:rPr lang="en-US" dirty="0"/>
              <a:t> sit </a:t>
            </a:r>
            <a:r>
              <a:rPr lang="en-US" dirty="0" err="1"/>
              <a:t>amet</a:t>
            </a:r>
            <a:r>
              <a:rPr lang="en-US" dirty="0"/>
              <a:t> </a:t>
            </a:r>
            <a:r>
              <a:rPr lang="en-US" dirty="0" err="1"/>
              <a:t>justo</a:t>
            </a:r>
            <a:r>
              <a:rPr lang="en-US" dirty="0"/>
              <a:t> </a:t>
            </a:r>
            <a:r>
              <a:rPr lang="en-US" dirty="0" err="1"/>
              <a:t>quis</a:t>
            </a:r>
            <a:r>
              <a:rPr lang="en-US" dirty="0"/>
              <a:t> </a:t>
            </a:r>
            <a:r>
              <a:rPr lang="en-US" dirty="0" err="1"/>
              <a:t>odio</a:t>
            </a:r>
            <a:r>
              <a:rPr lang="en-US" dirty="0"/>
              <a:t> </a:t>
            </a:r>
            <a:r>
              <a:rPr lang="en-US" dirty="0" err="1"/>
              <a:t>condimentum</a:t>
            </a:r>
            <a:r>
              <a:rPr lang="en-US" dirty="0"/>
              <a:t> </a:t>
            </a:r>
            <a:r>
              <a:rPr lang="en-US" dirty="0" err="1"/>
              <a:t>aliquam</a:t>
            </a:r>
            <a:r>
              <a:rPr lang="en-US" dirty="0"/>
              <a:t> id </a:t>
            </a:r>
            <a:r>
              <a:rPr lang="en-US" dirty="0" err="1"/>
              <a:t>nec</a:t>
            </a:r>
            <a:r>
              <a:rPr lang="en-US" dirty="0"/>
              <a:t> </a:t>
            </a:r>
            <a:r>
              <a:rPr lang="en-US" dirty="0" err="1"/>
              <a:t>elit</a:t>
            </a:r>
            <a:r>
              <a:rPr lang="en-US" dirty="0"/>
              <a:t>. </a:t>
            </a:r>
            <a:r>
              <a:rPr lang="en-US" dirty="0" err="1"/>
              <a:t>Cras</a:t>
            </a:r>
            <a:r>
              <a:rPr lang="en-US" dirty="0"/>
              <a:t> </a:t>
            </a:r>
            <a:r>
              <a:rPr lang="en-US" dirty="0" err="1"/>
              <a:t>eu</a:t>
            </a:r>
            <a:r>
              <a:rPr lang="en-US" dirty="0"/>
              <a:t> </a:t>
            </a:r>
            <a:r>
              <a:rPr lang="en-US" dirty="0" err="1"/>
              <a:t>libero</a:t>
            </a:r>
            <a:r>
              <a:rPr lang="en-US" dirty="0"/>
              <a:t> </a:t>
            </a:r>
            <a:r>
              <a:rPr lang="en-US" dirty="0" err="1"/>
              <a:t>sed</a:t>
            </a:r>
            <a:r>
              <a:rPr lang="en-US" dirty="0"/>
              <a:t> nisi </a:t>
            </a:r>
            <a:r>
              <a:rPr lang="en-US" dirty="0" err="1"/>
              <a:t>aliquam</a:t>
            </a:r>
            <a:r>
              <a:rPr lang="en-US" dirty="0"/>
              <a:t> </a:t>
            </a:r>
            <a:r>
              <a:rPr lang="en-US" dirty="0" err="1"/>
              <a:t>interdum</a:t>
            </a:r>
            <a:r>
              <a:rPr lang="en-US" dirty="0"/>
              <a:t> id ac </a:t>
            </a:r>
            <a:r>
              <a:rPr lang="en-US" dirty="0" err="1"/>
              <a:t>augue</a:t>
            </a:r>
            <a:r>
              <a:rPr lang="en-US" dirty="0"/>
              <a:t>. </a:t>
            </a:r>
          </a:p>
        </p:txBody>
      </p:sp>
    </p:spTree>
    <p:extLst>
      <p:ext uri="{BB962C8B-B14F-4D97-AF65-F5344CB8AC3E}">
        <p14:creationId xmlns:p14="http://schemas.microsoft.com/office/powerpoint/2010/main" val="3923140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3124200"/>
            <a:ext cx="9753600" cy="1293592"/>
          </a:xfrm>
        </p:spPr>
        <p:txBody>
          <a:bodyPr anchor="t"/>
          <a:lstStyle>
            <a:lvl1pPr algn="l">
              <a:defRPr sz="4000" b="0" cap="none"/>
            </a:lvl1pPr>
          </a:lstStyle>
          <a:p>
            <a:r>
              <a:rPr lang="en-US"/>
              <a:t>Click to edit Master title style</a:t>
            </a:r>
          </a:p>
        </p:txBody>
      </p:sp>
      <p:sp>
        <p:nvSpPr>
          <p:cNvPr id="3" name="Slide Number Placeholder 7"/>
          <p:cNvSpPr>
            <a:spLocks noGrp="1"/>
          </p:cNvSpPr>
          <p:nvPr>
            <p:ph type="sldNum" sz="quarter" idx="11"/>
          </p:nvPr>
        </p:nvSpPr>
        <p:spPr>
          <a:xfrm>
            <a:off x="10937064" y="6556248"/>
            <a:ext cx="1254937" cy="301752"/>
          </a:xfrm>
          <a:prstGeom prst="rect">
            <a:avLst/>
          </a:prstGeom>
        </p:spPr>
        <p:txBody>
          <a:bodyPr/>
          <a:lstStyle>
            <a:lvl1pPr algn="r">
              <a:defRPr sz="1400" baseline="0">
                <a:latin typeface="Arial" panose="020B0604020202020204" pitchFamily="34" charset="0"/>
              </a:defRPr>
            </a:lvl1pPr>
          </a:lstStyle>
          <a:p>
            <a:fld id="{42FDEBBB-D812-4CD2-B983-5CFCE59D02BF}" type="slidenum">
              <a:rPr lang="en-US" smtClean="0"/>
              <a:pPr/>
              <a:t>‹#›</a:t>
            </a:fld>
            <a:endParaRPr lang="en-US" dirty="0"/>
          </a:p>
        </p:txBody>
      </p:sp>
    </p:spTree>
    <p:extLst>
      <p:ext uri="{BB962C8B-B14F-4D97-AF65-F5344CB8AC3E}">
        <p14:creationId xmlns:p14="http://schemas.microsoft.com/office/powerpoint/2010/main" val="4028382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1087491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139158" cy="797169"/>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77334" y="1524001"/>
            <a:ext cx="10139158" cy="4517362"/>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205133" y="6041362"/>
            <a:ext cx="2610990" cy="365125"/>
          </a:xfrm>
          <a:prstGeom prst="rect">
            <a:avLst/>
          </a:prstGeom>
        </p:spPr>
        <p:txBody>
          <a:bodyPr/>
          <a:lstStyle/>
          <a:p>
            <a:fld id="{937207B6-8D38-4EE9-A1B4-BE4BBFA92D0A}" type="datetimeFigureOut">
              <a:rPr lang="en-US" smtClean="0"/>
              <a:t>9/6/2018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13315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869906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241583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1152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CF9038-0DD6-4317-A524-341CEB509B0E}" type="datetime1">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1659105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1617383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2697726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3321032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2235172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27711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3654431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0735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24073881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0944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141500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7F2B02-6DB5-4673-A09C-2A41D3080204}" type="datetime1">
              <a:rPr lang="en-US" smtClean="0"/>
              <a:t>9/6/2018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17959162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1137553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37207B6-8D38-4EE9-A1B4-BE4BBFA92D0A}" type="datetimeFigureOut">
              <a:rPr lang="en-US" smtClean="0"/>
              <a:t>9/6/2018</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382543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BB5D42-A0DB-4627-965F-5D76926AC91E}" type="datetime1">
              <a:rPr lang="en-US" smtClean="0"/>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163664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02E35-4192-47FB-9D64-0E6EF2921A60}" type="datetime1">
              <a:rPr lang="en-US" smtClean="0"/>
              <a:t>9/6/2018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342698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ACD0FE-BB68-4ABB-93E4-AFDEBEBFC9DA}" type="datetime1">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341878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3EC29C7-EF66-494D-8915-9435267C7E6D}" type="datetime1">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15DB1-8E10-4517-86FA-3AB67A7F16AE}" type="slidenum">
              <a:rPr lang="en-US" smtClean="0"/>
              <a:t>‹#›</a:t>
            </a:fld>
            <a:endParaRPr lang="en-US"/>
          </a:p>
        </p:txBody>
      </p:sp>
    </p:spTree>
    <p:extLst>
      <p:ext uri="{BB962C8B-B14F-4D97-AF65-F5344CB8AC3E}">
        <p14:creationId xmlns:p14="http://schemas.microsoft.com/office/powerpoint/2010/main" val="9899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DF0893-A8F4-4E7A-9167-F344FDC3E4EE}" type="datetime1">
              <a:rPr lang="en-US" smtClean="0"/>
              <a:t>9/6/2018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AB15DB1-8E10-4517-86FA-3AB67A7F16AE}" type="slidenum">
              <a:rPr lang="en-US" smtClean="0"/>
              <a:t>‹#›</a:t>
            </a:fld>
            <a:endParaRPr lang="en-US"/>
          </a:p>
        </p:txBody>
      </p:sp>
    </p:spTree>
    <p:extLst>
      <p:ext uri="{BB962C8B-B14F-4D97-AF65-F5344CB8AC3E}">
        <p14:creationId xmlns:p14="http://schemas.microsoft.com/office/powerpoint/2010/main" val="314750207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8" r:id="rId19"/>
    <p:sldLayoutId id="2147483759" r:id="rId20"/>
    <p:sldLayoutId id="2147483760"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4" r:id="rId35"/>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8"/>
          <p:cNvSpPr/>
          <p:nvPr userDrawn="1"/>
        </p:nvSpPr>
        <p:spPr>
          <a:xfrm>
            <a:off x="10898730" y="-8467"/>
            <a:ext cx="128925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userDrawn="1"/>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 y="126273"/>
            <a:ext cx="10776856"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 y="1447073"/>
            <a:ext cx="10776856" cy="516273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51779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xStyles>
    <p:titleStyle>
      <a:lvl1pPr algn="ctr" defTabSz="4572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hyperlink" Target="http://journals.sagepub.com/doi/abs/10.1177/002204261004000403" TargetMode="Externa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hyperlink" Target="mailto:gmiele@mednet.ucla.edu" TargetMode="External"/><Relationship Id="rId2" Type="http://schemas.openxmlformats.org/officeDocument/2006/relationships/hyperlink" Target="mailto:tfreese@mednet.ucla.edu" TargetMode="External"/><Relationship Id="rId1" Type="http://schemas.openxmlformats.org/officeDocument/2006/relationships/slideLayout" Target="../slideLayouts/slideLayout37.xml"/><Relationship Id="rId4" Type="http://schemas.openxmlformats.org/officeDocument/2006/relationships/hyperlink" Target="http://www.uclaisap.org/ca-hubandspoke/index.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2854763"/>
          </a:xfrm>
        </p:spPr>
        <p:txBody>
          <a:bodyPr>
            <a:normAutofit/>
          </a:bodyPr>
          <a:lstStyle/>
          <a:p>
            <a:pPr algn="ctr"/>
            <a:r>
              <a:rPr lang="en-US" sz="5400" b="1" dirty="0" smtClean="0">
                <a:effectLst/>
              </a:rPr>
              <a:t>Stigma and Medication Assisted Treatment (MAT)</a:t>
            </a:r>
            <a:endParaRPr lang="en-US" sz="4000" dirty="0"/>
          </a:p>
        </p:txBody>
      </p:sp>
      <p:sp>
        <p:nvSpPr>
          <p:cNvPr id="2" name="Subtitle 1"/>
          <p:cNvSpPr>
            <a:spLocks noGrp="1"/>
          </p:cNvSpPr>
          <p:nvPr>
            <p:ph type="subTitle" idx="1"/>
          </p:nvPr>
        </p:nvSpPr>
        <p:spPr>
          <a:xfrm>
            <a:off x="1820646" y="3532921"/>
            <a:ext cx="7766936" cy="2403421"/>
          </a:xfrm>
        </p:spPr>
        <p:txBody>
          <a:bodyPr>
            <a:normAutofit/>
          </a:bodyPr>
          <a:lstStyle/>
          <a:p>
            <a:r>
              <a:rPr lang="en-US" sz="2200" dirty="0" smtClean="0"/>
              <a:t>Presenters: Thomas E. Freese, Ph.D.</a:t>
            </a:r>
          </a:p>
          <a:p>
            <a:r>
              <a:rPr lang="en-US" sz="2200" dirty="0" smtClean="0"/>
              <a:t>Gloria Miele, Ph.D.</a:t>
            </a:r>
          </a:p>
          <a:p>
            <a:r>
              <a:rPr lang="en-US" sz="2200" dirty="0" smtClean="0"/>
              <a:t>UCLA ISAP</a:t>
            </a:r>
          </a:p>
          <a:p>
            <a:r>
              <a:rPr lang="en-US" dirty="0" smtClean="0"/>
              <a:t>Panelists: Candy Stockton-Joreteg, MD</a:t>
            </a:r>
          </a:p>
          <a:p>
            <a:r>
              <a:rPr lang="en-US" dirty="0" smtClean="0"/>
              <a:t>Alex Novek</a:t>
            </a:r>
            <a:endParaRPr lang="en-US" dirty="0"/>
          </a:p>
        </p:txBody>
      </p:sp>
    </p:spTree>
    <p:extLst>
      <p:ext uri="{BB962C8B-B14F-4D97-AF65-F5344CB8AC3E}">
        <p14:creationId xmlns:p14="http://schemas.microsoft.com/office/powerpoint/2010/main" val="4216187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Beliefs about MAT </a:t>
            </a:r>
            <a:endParaRPr lang="en-US" sz="4400" dirty="0"/>
          </a:p>
        </p:txBody>
      </p:sp>
      <p:sp>
        <p:nvSpPr>
          <p:cNvPr id="3" name="Content Placeholder 2"/>
          <p:cNvSpPr>
            <a:spLocks noGrp="1"/>
          </p:cNvSpPr>
          <p:nvPr>
            <p:ph idx="1"/>
          </p:nvPr>
        </p:nvSpPr>
        <p:spPr/>
        <p:txBody>
          <a:bodyPr/>
          <a:lstStyle/>
          <a:p>
            <a:pPr marL="0" indent="0">
              <a:buNone/>
            </a:pPr>
            <a:r>
              <a:rPr lang="en-US" sz="2800" dirty="0" smtClean="0"/>
              <a:t>“Methadone is just substituting one addiction for another.”</a:t>
            </a:r>
          </a:p>
          <a:p>
            <a:pPr marL="0" indent="0">
              <a:buNone/>
            </a:pPr>
            <a:r>
              <a:rPr lang="en-US" sz="2800" dirty="0" smtClean="0"/>
              <a:t>“A patient should get weaned from medications as quickly as possible.”</a:t>
            </a:r>
          </a:p>
          <a:p>
            <a:pPr marL="0" indent="0">
              <a:buNone/>
            </a:pPr>
            <a:r>
              <a:rPr lang="en-US" sz="2800" dirty="0" smtClean="0"/>
              <a:t>“Patients on MAT will be disruptive to the clinic.”</a:t>
            </a:r>
          </a:p>
          <a:p>
            <a:pPr marL="0" indent="0">
              <a:buNone/>
            </a:pPr>
            <a:r>
              <a:rPr lang="en-US" sz="2800" dirty="0" smtClean="0"/>
              <a:t>“I’ll get swamped with patients if anyone knows we’re providing MAT services.”</a:t>
            </a:r>
          </a:p>
          <a:p>
            <a:pPr marL="0" indent="0">
              <a:buNone/>
            </a:pPr>
            <a:endParaRPr lang="en-US" sz="2800" dirty="0"/>
          </a:p>
          <a:p>
            <a:pPr marL="0" indent="0">
              <a:buNone/>
            </a:pPr>
            <a:endParaRPr lang="en-US" sz="2800" dirty="0" smtClean="0"/>
          </a:p>
          <a:p>
            <a:endParaRPr lang="en-US" dirty="0" smtClean="0"/>
          </a:p>
          <a:p>
            <a:endParaRPr lang="en-US" dirty="0" smtClean="0"/>
          </a:p>
        </p:txBody>
      </p:sp>
    </p:spTree>
    <p:extLst>
      <p:ext uri="{BB962C8B-B14F-4D97-AF65-F5344CB8AC3E}">
        <p14:creationId xmlns:p14="http://schemas.microsoft.com/office/powerpoint/2010/main" val="2128618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Remember: MAT is the Gold Standard</a:t>
            </a:r>
            <a:endParaRPr lang="en-US" sz="4000" dirty="0"/>
          </a:p>
        </p:txBody>
      </p:sp>
      <p:sp>
        <p:nvSpPr>
          <p:cNvPr id="3" name="Content Placeholder 2"/>
          <p:cNvSpPr>
            <a:spLocks noGrp="1"/>
          </p:cNvSpPr>
          <p:nvPr>
            <p:ph idx="1"/>
          </p:nvPr>
        </p:nvSpPr>
        <p:spPr>
          <a:xfrm>
            <a:off x="903249" y="2639123"/>
            <a:ext cx="10125116" cy="3349082"/>
          </a:xfrm>
        </p:spPr>
        <p:txBody>
          <a:bodyPr/>
          <a:lstStyle/>
          <a:p>
            <a:pPr marL="0" indent="0" algn="ctr">
              <a:buNone/>
            </a:pPr>
            <a:r>
              <a:rPr lang="en-US" sz="4000" dirty="0" smtClean="0"/>
              <a:t>Methadone</a:t>
            </a:r>
          </a:p>
          <a:p>
            <a:pPr marL="0" indent="0" algn="ctr">
              <a:buNone/>
            </a:pPr>
            <a:r>
              <a:rPr lang="en-US" sz="4000" dirty="0" smtClean="0"/>
              <a:t>Buprenorphine</a:t>
            </a:r>
          </a:p>
          <a:p>
            <a:pPr marL="0" indent="0" algn="ctr">
              <a:buNone/>
            </a:pPr>
            <a:r>
              <a:rPr lang="en-US" sz="4000" dirty="0" smtClean="0"/>
              <a:t>Naltrexone</a:t>
            </a:r>
          </a:p>
          <a:p>
            <a:endParaRPr lang="en-US" dirty="0"/>
          </a:p>
        </p:txBody>
      </p:sp>
    </p:spTree>
    <p:extLst>
      <p:ext uri="{BB962C8B-B14F-4D97-AF65-F5344CB8AC3E}">
        <p14:creationId xmlns:p14="http://schemas.microsoft.com/office/powerpoint/2010/main" val="2636371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Helvetica" charset="0"/>
                <a:ea typeface="Helvetica" charset="0"/>
                <a:cs typeface="Helvetica" charset="0"/>
              </a:rPr>
              <a:t>Language and Stigma</a:t>
            </a:r>
            <a:endParaRPr lang="en-US" sz="4000" dirty="0">
              <a:latin typeface="Helvetica" charset="0"/>
              <a:ea typeface="Helvetica" charset="0"/>
              <a:cs typeface="Helvetica" charset="0"/>
            </a:endParaRPr>
          </a:p>
        </p:txBody>
      </p:sp>
      <p:sp>
        <p:nvSpPr>
          <p:cNvPr id="3" name="Subtitle 2"/>
          <p:cNvSpPr>
            <a:spLocks noGrp="1"/>
          </p:cNvSpPr>
          <p:nvPr>
            <p:ph idx="1"/>
          </p:nvPr>
        </p:nvSpPr>
        <p:spPr>
          <a:xfrm>
            <a:off x="677334" y="1524001"/>
            <a:ext cx="9918095" cy="4517362"/>
          </a:xfrm>
        </p:spPr>
        <p:txBody>
          <a:bodyPr>
            <a:noAutofit/>
          </a:bodyPr>
          <a:lstStyle/>
          <a:p>
            <a:pPr>
              <a:spcAft>
                <a:spcPts val="1200"/>
              </a:spcAft>
            </a:pPr>
            <a:r>
              <a:rPr lang="en-US" sz="2800" dirty="0">
                <a:latin typeface="Helvetica" charset="0"/>
                <a:ea typeface="Helvetica" charset="0"/>
                <a:cs typeface="Helvetica" charset="0"/>
              </a:rPr>
              <a:t>Language can bind us together OR tear us apart. The words we choose in personal and professional settings powerfully and indefinitely impact impressions. </a:t>
            </a:r>
            <a:endParaRPr lang="en-US" sz="2800" dirty="0" smtClean="0">
              <a:latin typeface="Helvetica" charset="0"/>
              <a:ea typeface="Helvetica" charset="0"/>
              <a:cs typeface="Helvetica" charset="0"/>
            </a:endParaRPr>
          </a:p>
          <a:p>
            <a:r>
              <a:rPr lang="en-US" sz="2800" dirty="0" smtClean="0">
                <a:latin typeface="Helvetica" charset="0"/>
                <a:ea typeface="Helvetica" charset="0"/>
                <a:cs typeface="Helvetica" charset="0"/>
              </a:rPr>
              <a:t>The </a:t>
            </a:r>
            <a:r>
              <a:rPr lang="en-US" sz="2800" dirty="0">
                <a:latin typeface="Helvetica" charset="0"/>
                <a:ea typeface="Helvetica" charset="0"/>
                <a:cs typeface="Helvetica" charset="0"/>
              </a:rPr>
              <a:t>language we </a:t>
            </a:r>
            <a:r>
              <a:rPr lang="en-US" sz="2800" dirty="0" smtClean="0">
                <a:latin typeface="Helvetica" charset="0"/>
                <a:ea typeface="Helvetica" charset="0"/>
                <a:cs typeface="Helvetica" charset="0"/>
              </a:rPr>
              <a:t>use </a:t>
            </a:r>
            <a:r>
              <a:rPr lang="en-US" sz="2800" dirty="0">
                <a:latin typeface="Helvetica" charset="0"/>
                <a:ea typeface="Helvetica" charset="0"/>
                <a:cs typeface="Helvetica" charset="0"/>
              </a:rPr>
              <a:t>can play a significant role in stigma reduction – but too often, </a:t>
            </a:r>
            <a:r>
              <a:rPr lang="en-US" sz="2800" dirty="0" smtClean="0">
                <a:latin typeface="Helvetica" charset="0"/>
                <a:ea typeface="Helvetica" charset="0"/>
                <a:cs typeface="Helvetica" charset="0"/>
              </a:rPr>
              <a:t>language </a:t>
            </a:r>
            <a:r>
              <a:rPr lang="en-US" sz="2800" dirty="0">
                <a:latin typeface="Helvetica" charset="0"/>
                <a:ea typeface="Helvetica" charset="0"/>
                <a:cs typeface="Helvetica" charset="0"/>
              </a:rPr>
              <a:t>unintentionally strengthens the </a:t>
            </a:r>
            <a:r>
              <a:rPr lang="en-US" sz="2800" dirty="0" smtClean="0">
                <a:latin typeface="Helvetica" charset="0"/>
                <a:ea typeface="Helvetica" charset="0"/>
                <a:cs typeface="Helvetica" charset="0"/>
              </a:rPr>
              <a:t>harmful </a:t>
            </a:r>
            <a:r>
              <a:rPr lang="en-US" sz="2800" dirty="0">
                <a:latin typeface="Helvetica" charset="0"/>
                <a:ea typeface="Helvetica" charset="0"/>
                <a:cs typeface="Helvetica" charset="0"/>
              </a:rPr>
              <a:t>effects of the disorder.</a:t>
            </a:r>
          </a:p>
          <a:p>
            <a:pPr>
              <a:spcAft>
                <a:spcPts val="1200"/>
              </a:spcAft>
            </a:pPr>
            <a:r>
              <a:rPr lang="en-US" sz="2800" dirty="0" smtClean="0">
                <a:solidFill>
                  <a:schemeClr val="tx1"/>
                </a:solidFill>
                <a:latin typeface="Helvetica" charset="0"/>
                <a:ea typeface="Helvetica" charset="0"/>
                <a:cs typeface="Helvetica" charset="0"/>
              </a:rPr>
              <a:t>How </a:t>
            </a:r>
            <a:r>
              <a:rPr lang="en-US" sz="2800" dirty="0">
                <a:solidFill>
                  <a:schemeClr val="tx1"/>
                </a:solidFill>
                <a:latin typeface="Helvetica" charset="0"/>
                <a:ea typeface="Helvetica" charset="0"/>
                <a:cs typeface="Helvetica" charset="0"/>
              </a:rPr>
              <a:t>we talk about addiction matters. </a:t>
            </a:r>
          </a:p>
          <a:p>
            <a:pPr>
              <a:spcAft>
                <a:spcPts val="1200"/>
              </a:spcAft>
            </a:pPr>
            <a:r>
              <a:rPr lang="en-US" sz="2800" dirty="0" smtClean="0">
                <a:solidFill>
                  <a:schemeClr val="tx1"/>
                </a:solidFill>
                <a:latin typeface="Helvetica" charset="0"/>
                <a:ea typeface="Helvetica" charset="0"/>
                <a:cs typeface="Helvetica" charset="0"/>
              </a:rPr>
              <a:t>Now </a:t>
            </a:r>
            <a:r>
              <a:rPr lang="en-US" sz="2800" dirty="0">
                <a:solidFill>
                  <a:schemeClr val="tx1"/>
                </a:solidFill>
                <a:latin typeface="Helvetica" charset="0"/>
                <a:ea typeface="Helvetica" charset="0"/>
                <a:cs typeface="Helvetica" charset="0"/>
              </a:rPr>
              <a:t>is the time to unify behind a common language, appropriate terminology, and precise definitions. </a:t>
            </a:r>
            <a:endParaRPr lang="en-US" sz="2800" dirty="0" smtClean="0">
              <a:solidFill>
                <a:schemeClr val="tx1"/>
              </a:solidFill>
              <a:latin typeface="Helvetica" charset="0"/>
              <a:ea typeface="Helvetica" charset="0"/>
              <a:cs typeface="Helvetica" charset="0"/>
            </a:endParaRPr>
          </a:p>
          <a:p>
            <a:pPr marL="0" indent="0">
              <a:spcAft>
                <a:spcPts val="1200"/>
              </a:spcAft>
              <a:buNone/>
            </a:pPr>
            <a:endParaRPr lang="en-US" sz="2800" dirty="0">
              <a:solidFill>
                <a:schemeClr val="tx1"/>
              </a:solidFill>
              <a:latin typeface="Cambria Math" charset="0"/>
              <a:ea typeface="Cambria Math" charset="0"/>
              <a:cs typeface="Cambria Math" charset="0"/>
            </a:endParaRPr>
          </a:p>
        </p:txBody>
      </p:sp>
      <p:pic>
        <p:nvPicPr>
          <p:cNvPr id="6" name="Picture 5" descr="Facing addiction with NCADD" title="NCADD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3713" y="6041362"/>
            <a:ext cx="3509103" cy="816638"/>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B15DB1-8E10-4517-86FA-3AB67A7F16AE}" type="slidenum">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804736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Helvetica" charset="0"/>
                <a:ea typeface="Helvetica" charset="0"/>
                <a:cs typeface="Helvetica" charset="0"/>
              </a:rPr>
              <a:t>Stigmatizing Language</a:t>
            </a:r>
          </a:p>
        </p:txBody>
      </p:sp>
      <p:sp>
        <p:nvSpPr>
          <p:cNvPr id="3" name="Subtitle 2"/>
          <p:cNvSpPr>
            <a:spLocks noGrp="1"/>
          </p:cNvSpPr>
          <p:nvPr>
            <p:ph idx="1"/>
          </p:nvPr>
        </p:nvSpPr>
        <p:spPr/>
        <p:txBody>
          <a:bodyPr>
            <a:noAutofit/>
          </a:bodyPr>
          <a:lstStyle/>
          <a:p>
            <a:r>
              <a:rPr lang="en-US" sz="2800" dirty="0" smtClean="0">
                <a:latin typeface="Helvetica" charset="0"/>
                <a:ea typeface="Helvetica" charset="0"/>
                <a:cs typeface="Helvetica" charset="0"/>
              </a:rPr>
              <a:t>You may use stigmatizing </a:t>
            </a:r>
            <a:r>
              <a:rPr lang="en-US" sz="2800" dirty="0">
                <a:latin typeface="Helvetica" charset="0"/>
                <a:ea typeface="Helvetica" charset="0"/>
                <a:cs typeface="Helvetica" charset="0"/>
              </a:rPr>
              <a:t>terms every day, not realizing the extent of their negative </a:t>
            </a:r>
            <a:r>
              <a:rPr lang="en-US" sz="2800" dirty="0" smtClean="0">
                <a:latin typeface="Helvetica" charset="0"/>
                <a:ea typeface="Helvetica" charset="0"/>
                <a:cs typeface="Helvetica" charset="0"/>
              </a:rPr>
              <a:t>impact</a:t>
            </a:r>
          </a:p>
          <a:p>
            <a:r>
              <a:rPr lang="en-US" sz="2800" dirty="0" smtClean="0">
                <a:latin typeface="Helvetica" charset="0"/>
                <a:ea typeface="Helvetica" charset="0"/>
                <a:cs typeface="Helvetica" charset="0"/>
              </a:rPr>
              <a:t>Think </a:t>
            </a:r>
            <a:r>
              <a:rPr lang="en-US" sz="2800" dirty="0">
                <a:latin typeface="Helvetica" charset="0"/>
                <a:ea typeface="Helvetica" charset="0"/>
                <a:cs typeface="Helvetica" charset="0"/>
              </a:rPr>
              <a:t>about the negative sentiment attached to each of the following statements: </a:t>
            </a:r>
          </a:p>
          <a:p>
            <a:pPr marL="0" indent="0" algn="ctr">
              <a:buNone/>
            </a:pPr>
            <a:r>
              <a:rPr lang="en-US" sz="2000" dirty="0">
                <a:latin typeface="Helvetica" charset="0"/>
                <a:ea typeface="Helvetica" charset="0"/>
                <a:cs typeface="Helvetica" charset="0"/>
              </a:rPr>
              <a:t>“My friend is a </a:t>
            </a:r>
            <a:r>
              <a:rPr lang="en-US" sz="2000" b="1" i="1" dirty="0">
                <a:latin typeface="Helvetica" charset="0"/>
                <a:ea typeface="Helvetica" charset="0"/>
                <a:cs typeface="Helvetica" charset="0"/>
              </a:rPr>
              <a:t>drug addict</a:t>
            </a:r>
            <a:r>
              <a:rPr lang="en-US" sz="2000" dirty="0">
                <a:latin typeface="Helvetica" charset="0"/>
                <a:ea typeface="Helvetica" charset="0"/>
                <a:cs typeface="Helvetica" charset="0"/>
              </a:rPr>
              <a:t>”</a:t>
            </a:r>
          </a:p>
          <a:p>
            <a:pPr marL="0" indent="0" algn="ctr">
              <a:buNone/>
            </a:pPr>
            <a:r>
              <a:rPr lang="en-US" sz="2000" dirty="0">
                <a:latin typeface="Helvetica" charset="0"/>
                <a:ea typeface="Helvetica" charset="0"/>
                <a:cs typeface="Helvetica" charset="0"/>
              </a:rPr>
              <a:t>“She can’t seem to get </a:t>
            </a:r>
            <a:r>
              <a:rPr lang="en-US" sz="2000" b="1" i="1" dirty="0">
                <a:latin typeface="Helvetica" charset="0"/>
                <a:ea typeface="Helvetica" charset="0"/>
                <a:cs typeface="Helvetica" charset="0"/>
              </a:rPr>
              <a:t>clean</a:t>
            </a:r>
            <a:r>
              <a:rPr lang="en-US" sz="2000" dirty="0">
                <a:latin typeface="Helvetica" charset="0"/>
                <a:ea typeface="Helvetica" charset="0"/>
                <a:cs typeface="Helvetica" charset="0"/>
              </a:rPr>
              <a:t>”</a:t>
            </a:r>
          </a:p>
          <a:p>
            <a:pPr marL="0" indent="0" algn="ctr">
              <a:buNone/>
            </a:pPr>
            <a:r>
              <a:rPr lang="en-US" sz="2000" dirty="0">
                <a:latin typeface="Helvetica" charset="0"/>
                <a:ea typeface="Helvetica" charset="0"/>
                <a:cs typeface="Helvetica" charset="0"/>
              </a:rPr>
              <a:t>“Our community has a serious </a:t>
            </a:r>
            <a:r>
              <a:rPr lang="en-US" sz="2000" b="1" i="1" dirty="0">
                <a:latin typeface="Helvetica" charset="0"/>
                <a:ea typeface="Helvetica" charset="0"/>
                <a:cs typeface="Helvetica" charset="0"/>
              </a:rPr>
              <a:t>drug abuse </a:t>
            </a:r>
            <a:r>
              <a:rPr lang="en-US" sz="2000" dirty="0">
                <a:latin typeface="Helvetica" charset="0"/>
                <a:ea typeface="Helvetica" charset="0"/>
                <a:cs typeface="Helvetica" charset="0"/>
              </a:rPr>
              <a:t>problem”</a:t>
            </a:r>
          </a:p>
          <a:p>
            <a:pPr marL="0" indent="0" algn="ctr">
              <a:buNone/>
            </a:pPr>
            <a:r>
              <a:rPr lang="en-US" sz="2000" dirty="0">
                <a:latin typeface="Helvetica" charset="0"/>
                <a:ea typeface="Helvetica" charset="0"/>
                <a:cs typeface="Helvetica" charset="0"/>
              </a:rPr>
              <a:t>“He can’t seem to avoid </a:t>
            </a:r>
            <a:r>
              <a:rPr lang="en-US" sz="2000" b="1" i="1" dirty="0">
                <a:latin typeface="Helvetica" charset="0"/>
                <a:ea typeface="Helvetica" charset="0"/>
                <a:cs typeface="Helvetica" charset="0"/>
              </a:rPr>
              <a:t>relapse</a:t>
            </a:r>
            <a:r>
              <a:rPr lang="en-US" sz="2000" dirty="0" smtClean="0">
                <a:latin typeface="Helvetica" charset="0"/>
                <a:ea typeface="Helvetica" charset="0"/>
                <a:cs typeface="Helvetica" charset="0"/>
              </a:rPr>
              <a:t>”</a:t>
            </a:r>
          </a:p>
          <a:p>
            <a:pPr marL="0" indent="0" algn="ctr">
              <a:buNone/>
            </a:pPr>
            <a:r>
              <a:rPr lang="en-US" sz="2000" dirty="0" smtClean="0">
                <a:latin typeface="Helvetica" charset="0"/>
                <a:ea typeface="Helvetica" charset="0"/>
                <a:cs typeface="Helvetica" charset="0"/>
              </a:rPr>
              <a:t>“The client had a </a:t>
            </a:r>
            <a:r>
              <a:rPr lang="en-US" sz="2000" b="1" i="1" dirty="0" smtClean="0">
                <a:latin typeface="Helvetica" charset="0"/>
                <a:ea typeface="Helvetica" charset="0"/>
                <a:cs typeface="Helvetica" charset="0"/>
              </a:rPr>
              <a:t>dirty</a:t>
            </a:r>
            <a:r>
              <a:rPr lang="en-US" sz="2000" dirty="0" smtClean="0">
                <a:latin typeface="Helvetica" charset="0"/>
                <a:ea typeface="Helvetica" charset="0"/>
                <a:cs typeface="Helvetica" charset="0"/>
              </a:rPr>
              <a:t> urine.”</a:t>
            </a:r>
            <a:endParaRPr lang="en-US" sz="2000" dirty="0">
              <a:latin typeface="Helvetica" charset="0"/>
              <a:ea typeface="Helvetica" charset="0"/>
              <a:cs typeface="Helvetica" charset="0"/>
            </a:endParaRPr>
          </a:p>
        </p:txBody>
      </p:sp>
      <p:pic>
        <p:nvPicPr>
          <p:cNvPr id="4" name="Picture 3" descr="Facing addiction with NCADD" title="NCADD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086" y="6057506"/>
            <a:ext cx="3439730" cy="800494"/>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B15DB1-8E10-4517-86FA-3AB67A7F16AE}" type="slidenum">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2773610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Implicit bias</a:t>
            </a:r>
            <a:endParaRPr lang="en-US" sz="4400" dirty="0"/>
          </a:p>
        </p:txBody>
      </p:sp>
      <p:sp>
        <p:nvSpPr>
          <p:cNvPr id="3" name="Content Placeholder 2"/>
          <p:cNvSpPr>
            <a:spLocks noGrp="1"/>
          </p:cNvSpPr>
          <p:nvPr>
            <p:ph idx="1"/>
          </p:nvPr>
        </p:nvSpPr>
        <p:spPr>
          <a:xfrm>
            <a:off x="811149" y="2003504"/>
            <a:ext cx="10139158" cy="3873189"/>
          </a:xfrm>
        </p:spPr>
        <p:txBody>
          <a:bodyPr>
            <a:normAutofit/>
          </a:bodyPr>
          <a:lstStyle/>
          <a:p>
            <a:pPr marL="0" indent="0" algn="ctr">
              <a:buNone/>
            </a:pPr>
            <a:r>
              <a:rPr lang="en-US" sz="2800" dirty="0" smtClean="0"/>
              <a:t>Attitudes </a:t>
            </a:r>
            <a:r>
              <a:rPr lang="en-US" sz="2800" dirty="0"/>
              <a:t>or stereotypes that affect our understanding, actions, and decisions in an unconscious </a:t>
            </a:r>
            <a:r>
              <a:rPr lang="en-US" sz="2800" dirty="0" smtClean="0"/>
              <a:t>manner</a:t>
            </a:r>
          </a:p>
          <a:p>
            <a:pPr marL="0" indent="0" algn="ctr">
              <a:buNone/>
            </a:pPr>
            <a:endParaRPr lang="en-US" sz="2800" dirty="0"/>
          </a:p>
          <a:p>
            <a:pPr marL="0" indent="0" algn="ctr">
              <a:buNone/>
            </a:pPr>
            <a:r>
              <a:rPr lang="en-US" sz="2800" dirty="0" smtClean="0"/>
              <a:t>A group of researchers used a “Go-No Go” task to test implicit bias (positive or negative response) toward language used for substance use disorders</a:t>
            </a:r>
          </a:p>
        </p:txBody>
      </p:sp>
      <p:sp>
        <p:nvSpPr>
          <p:cNvPr id="4" name="Rectangle 3"/>
          <p:cNvSpPr/>
          <p:nvPr/>
        </p:nvSpPr>
        <p:spPr>
          <a:xfrm>
            <a:off x="3516352" y="5995782"/>
            <a:ext cx="7657170" cy="461665"/>
          </a:xfrm>
          <a:prstGeom prst="rect">
            <a:avLst/>
          </a:prstGeom>
        </p:spPr>
        <p:txBody>
          <a:bodyPr wrap="square">
            <a:spAutoFit/>
          </a:bodyPr>
          <a:lstStyle/>
          <a:p>
            <a:r>
              <a:rPr lang="en-US" sz="1200" dirty="0" smtClean="0"/>
              <a:t>Ashford</a:t>
            </a:r>
            <a:r>
              <a:rPr lang="en-US" sz="1200" dirty="0"/>
              <a:t>, </a:t>
            </a:r>
            <a:r>
              <a:rPr lang="en-US" sz="1200" dirty="0" smtClean="0"/>
              <a:t>RD, Brown. AM </a:t>
            </a:r>
            <a:r>
              <a:rPr lang="en-US" sz="1200" dirty="0"/>
              <a:t>&amp; </a:t>
            </a:r>
            <a:r>
              <a:rPr lang="en-US" sz="1200" dirty="0" smtClean="0"/>
              <a:t>Curtis, B </a:t>
            </a:r>
            <a:r>
              <a:rPr lang="en-US" sz="1200" dirty="0"/>
              <a:t>(2018): The Language of Substance Use and Recovery: Novel Use of the Go/No–Go Association Task to Measure Implicit Bias. Health Communication. </a:t>
            </a:r>
            <a:endParaRPr lang="en-US" dirty="0"/>
          </a:p>
        </p:txBody>
      </p:sp>
    </p:spTree>
    <p:extLst>
      <p:ext uri="{BB962C8B-B14F-4D97-AF65-F5344CB8AC3E}">
        <p14:creationId xmlns:p14="http://schemas.microsoft.com/office/powerpoint/2010/main" val="3525696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Abuser or Substance Use Disorder?</a:t>
            </a:r>
            <a:endParaRPr lang="en-US" dirty="0"/>
          </a:p>
        </p:txBody>
      </p:sp>
      <p:sp>
        <p:nvSpPr>
          <p:cNvPr id="3" name="Content Placeholder 2"/>
          <p:cNvSpPr>
            <a:spLocks noGrp="1"/>
          </p:cNvSpPr>
          <p:nvPr>
            <p:ph idx="1"/>
          </p:nvPr>
        </p:nvSpPr>
        <p:spPr/>
        <p:txBody>
          <a:bodyPr>
            <a:normAutofit fontScale="92500"/>
          </a:bodyPr>
          <a:lstStyle/>
          <a:p>
            <a:r>
              <a:rPr lang="en-US" b="1" dirty="0"/>
              <a:t>Substance </a:t>
            </a:r>
            <a:r>
              <a:rPr lang="en-US" b="1" dirty="0" smtClean="0"/>
              <a:t>Abuser: </a:t>
            </a:r>
            <a:r>
              <a:rPr lang="en-US" dirty="0"/>
              <a:t>Mary is a white woman who has completed college. She is also a substance abuser but has managed to get through the challenges she has faced. As </a:t>
            </a:r>
            <a:r>
              <a:rPr lang="en-US" dirty="0" smtClean="0"/>
              <a:t>a recovering </a:t>
            </a:r>
            <a:r>
              <a:rPr lang="en-US" dirty="0"/>
              <a:t>addict, she lives with her family and enjoys spending time outdoors and taking part in various activities in her community. She also works </a:t>
            </a:r>
            <a:r>
              <a:rPr lang="en-US" dirty="0" smtClean="0"/>
              <a:t>at a </a:t>
            </a:r>
            <a:r>
              <a:rPr lang="en-US" dirty="0"/>
              <a:t>local store</a:t>
            </a:r>
            <a:r>
              <a:rPr lang="en-US" dirty="0" smtClean="0"/>
              <a:t>.</a:t>
            </a:r>
          </a:p>
          <a:p>
            <a:endParaRPr lang="en-US" dirty="0"/>
          </a:p>
          <a:p>
            <a:r>
              <a:rPr lang="en-US" b="1" dirty="0"/>
              <a:t>Substance Use </a:t>
            </a:r>
            <a:r>
              <a:rPr lang="en-US" b="1" dirty="0" smtClean="0"/>
              <a:t>Disorder: </a:t>
            </a:r>
            <a:r>
              <a:rPr lang="en-US" dirty="0"/>
              <a:t>Mary is a white woman who has completed college. She also has a substance use disorder but has managed to get through the challenges she has faced</a:t>
            </a:r>
            <a:r>
              <a:rPr lang="en-US" dirty="0" smtClean="0"/>
              <a:t>. As </a:t>
            </a:r>
            <a:r>
              <a:rPr lang="en-US" dirty="0"/>
              <a:t>a woman in recovery, she lives with her family and enjoys spending time outdoors and taking part in various activities in her community. She </a:t>
            </a:r>
            <a:r>
              <a:rPr lang="en-US" dirty="0" smtClean="0"/>
              <a:t>also works </a:t>
            </a:r>
            <a:r>
              <a:rPr lang="en-US" dirty="0"/>
              <a:t>at a local store.</a:t>
            </a:r>
          </a:p>
        </p:txBody>
      </p:sp>
    </p:spTree>
    <p:extLst>
      <p:ext uri="{BB962C8B-B14F-4D97-AF65-F5344CB8AC3E}">
        <p14:creationId xmlns:p14="http://schemas.microsoft.com/office/powerpoint/2010/main" val="3862748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type="body" idx="1"/>
          </p:nvPr>
        </p:nvSpPr>
        <p:spPr>
          <a:xfrm>
            <a:off x="675744" y="1804028"/>
            <a:ext cx="4185623" cy="576262"/>
          </a:xfrm>
        </p:spPr>
        <p:txBody>
          <a:bodyPr>
            <a:normAutofit/>
          </a:bodyPr>
          <a:lstStyle/>
          <a:p>
            <a:r>
              <a:rPr lang="en-US" sz="2800" dirty="0" smtClean="0"/>
              <a:t>Negative	</a:t>
            </a:r>
            <a:r>
              <a:rPr lang="en-US" dirty="0" smtClean="0"/>
              <a:t>	</a:t>
            </a:r>
            <a:endParaRPr lang="en-US" dirty="0"/>
          </a:p>
        </p:txBody>
      </p:sp>
      <p:sp>
        <p:nvSpPr>
          <p:cNvPr id="7" name="Content Placeholder 6"/>
          <p:cNvSpPr>
            <a:spLocks noGrp="1"/>
          </p:cNvSpPr>
          <p:nvPr>
            <p:ph sz="half" idx="2"/>
          </p:nvPr>
        </p:nvSpPr>
        <p:spPr>
          <a:xfrm>
            <a:off x="675744" y="2449114"/>
            <a:ext cx="4185623" cy="3304117"/>
          </a:xfrm>
        </p:spPr>
        <p:txBody>
          <a:bodyPr>
            <a:noAutofit/>
          </a:bodyPr>
          <a:lstStyle/>
          <a:p>
            <a:r>
              <a:rPr lang="en-US" sz="2400" dirty="0" smtClean="0"/>
              <a:t>Substance Abuser</a:t>
            </a:r>
          </a:p>
          <a:p>
            <a:r>
              <a:rPr lang="en-US" sz="2400" dirty="0" smtClean="0"/>
              <a:t>Relapse</a:t>
            </a:r>
          </a:p>
          <a:p>
            <a:r>
              <a:rPr lang="en-US" sz="2400" dirty="0" smtClean="0"/>
              <a:t>Medication-Assisted Treatment</a:t>
            </a:r>
          </a:p>
          <a:p>
            <a:r>
              <a:rPr lang="en-US" sz="2400" dirty="0" smtClean="0"/>
              <a:t>Overdose</a:t>
            </a:r>
          </a:p>
          <a:p>
            <a:r>
              <a:rPr lang="en-US" sz="2400" dirty="0" smtClean="0"/>
              <a:t>Addict</a:t>
            </a:r>
          </a:p>
          <a:p>
            <a:r>
              <a:rPr lang="en-US" sz="2400" dirty="0" smtClean="0"/>
              <a:t>Alcoholic</a:t>
            </a:r>
          </a:p>
          <a:p>
            <a:r>
              <a:rPr lang="en-US" sz="2400" dirty="0" smtClean="0"/>
              <a:t>Opioid Addict</a:t>
            </a:r>
            <a:endParaRPr lang="en-US" sz="2400" dirty="0"/>
          </a:p>
        </p:txBody>
      </p:sp>
      <p:sp>
        <p:nvSpPr>
          <p:cNvPr id="8" name="Text Placeholder 7"/>
          <p:cNvSpPr>
            <a:spLocks noGrp="1"/>
          </p:cNvSpPr>
          <p:nvPr>
            <p:ph type="body" sz="quarter" idx="3"/>
          </p:nvPr>
        </p:nvSpPr>
        <p:spPr>
          <a:xfrm>
            <a:off x="5088383" y="1804028"/>
            <a:ext cx="4185618" cy="576262"/>
          </a:xfrm>
        </p:spPr>
        <p:txBody>
          <a:bodyPr/>
          <a:lstStyle/>
          <a:p>
            <a:r>
              <a:rPr lang="en-US" sz="2800" dirty="0" smtClean="0"/>
              <a:t>Positive</a:t>
            </a:r>
            <a:endParaRPr lang="en-US" sz="2800" dirty="0"/>
          </a:p>
        </p:txBody>
      </p:sp>
      <p:sp>
        <p:nvSpPr>
          <p:cNvPr id="9" name="Content Placeholder 8"/>
          <p:cNvSpPr>
            <a:spLocks noGrp="1"/>
          </p:cNvSpPr>
          <p:nvPr>
            <p:ph sz="quarter" idx="4"/>
          </p:nvPr>
        </p:nvSpPr>
        <p:spPr>
          <a:xfrm>
            <a:off x="5088383" y="2380290"/>
            <a:ext cx="4185617" cy="3304117"/>
          </a:xfrm>
        </p:spPr>
        <p:txBody>
          <a:bodyPr>
            <a:normAutofit/>
          </a:bodyPr>
          <a:lstStyle/>
          <a:p>
            <a:r>
              <a:rPr lang="en-US" sz="2400" dirty="0" smtClean="0"/>
              <a:t>Person who uses substances</a:t>
            </a:r>
          </a:p>
          <a:p>
            <a:r>
              <a:rPr lang="en-US" sz="2400" dirty="0" smtClean="0"/>
              <a:t>Recurrence of use</a:t>
            </a:r>
          </a:p>
          <a:p>
            <a:r>
              <a:rPr lang="en-US" sz="2400" dirty="0" smtClean="0"/>
              <a:t>Pharmacotherapy</a:t>
            </a:r>
          </a:p>
          <a:p>
            <a:r>
              <a:rPr lang="en-US" sz="2400" dirty="0" smtClean="0"/>
              <a:t>Accidental drug poisoning</a:t>
            </a:r>
          </a:p>
          <a:p>
            <a:r>
              <a:rPr lang="en-US" sz="2400" dirty="0" smtClean="0"/>
              <a:t>Person with a substance use disorder. </a:t>
            </a:r>
            <a:endParaRPr lang="en-US" sz="2400" dirty="0"/>
          </a:p>
        </p:txBody>
      </p:sp>
    </p:spTree>
    <p:extLst>
      <p:ext uri="{BB962C8B-B14F-4D97-AF65-F5344CB8AC3E}">
        <p14:creationId xmlns:p14="http://schemas.microsoft.com/office/powerpoint/2010/main" val="3720202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Language and perception of treatment need</a:t>
            </a:r>
            <a:endParaRPr lang="en-US" sz="4400" dirty="0"/>
          </a:p>
        </p:txBody>
      </p:sp>
      <p:sp>
        <p:nvSpPr>
          <p:cNvPr id="3" name="Content Placeholder 2"/>
          <p:cNvSpPr>
            <a:spLocks noGrp="1"/>
          </p:cNvSpPr>
          <p:nvPr>
            <p:ph idx="1"/>
          </p:nvPr>
        </p:nvSpPr>
        <p:spPr>
          <a:xfrm>
            <a:off x="811149" y="2048109"/>
            <a:ext cx="10139158" cy="4517362"/>
          </a:xfrm>
        </p:spPr>
        <p:txBody>
          <a:bodyPr>
            <a:normAutofit/>
          </a:bodyPr>
          <a:lstStyle/>
          <a:p>
            <a:r>
              <a:rPr lang="en-US" sz="2800" dirty="0" smtClean="0"/>
              <a:t>Participants felt the “substance abuser” was</a:t>
            </a:r>
          </a:p>
          <a:p>
            <a:pPr lvl="1"/>
            <a:r>
              <a:rPr lang="en-US" sz="2400" dirty="0" smtClean="0"/>
              <a:t>Less likely to benefit from treatment</a:t>
            </a:r>
          </a:p>
          <a:p>
            <a:pPr lvl="1"/>
            <a:r>
              <a:rPr lang="en-US" sz="2400" dirty="0" smtClean="0"/>
              <a:t>More likely to benefit from punishment</a:t>
            </a:r>
          </a:p>
          <a:p>
            <a:pPr lvl="1"/>
            <a:r>
              <a:rPr lang="en-US" sz="2400" dirty="0" smtClean="0"/>
              <a:t>More likely to be socially threatening</a:t>
            </a:r>
          </a:p>
          <a:p>
            <a:pPr lvl="1"/>
            <a:r>
              <a:rPr lang="en-US" sz="2400" dirty="0" smtClean="0"/>
              <a:t>More likely to be blamed for their substance related difficulties</a:t>
            </a:r>
          </a:p>
          <a:p>
            <a:pPr lvl="1"/>
            <a:r>
              <a:rPr lang="en-US" sz="2400" dirty="0" smtClean="0"/>
              <a:t>More able to control substance use without any help</a:t>
            </a:r>
            <a:endParaRPr lang="en-US" sz="2400" dirty="0"/>
          </a:p>
        </p:txBody>
      </p:sp>
      <p:sp>
        <p:nvSpPr>
          <p:cNvPr id="4" name="Slide Number Placeholder 3"/>
          <p:cNvSpPr>
            <a:spLocks noGrp="1"/>
          </p:cNvSpPr>
          <p:nvPr>
            <p:ph type="sldNum" sz="quarter" idx="12"/>
          </p:nvPr>
        </p:nvSpPr>
        <p:spPr/>
        <p:txBody>
          <a:bodyPr/>
          <a:lstStyle/>
          <a:p>
            <a:fld id="{1AB15DB1-8E10-4517-86FA-3AB67A7F16AE}" type="slidenum">
              <a:rPr lang="en-US" smtClean="0"/>
              <a:t>17</a:t>
            </a:fld>
            <a:endParaRPr lang="en-US"/>
          </a:p>
        </p:txBody>
      </p:sp>
      <p:sp>
        <p:nvSpPr>
          <p:cNvPr id="5" name="TextBox 4"/>
          <p:cNvSpPr txBox="1"/>
          <p:nvPr/>
        </p:nvSpPr>
        <p:spPr>
          <a:xfrm>
            <a:off x="2131153" y="5810529"/>
            <a:ext cx="9025932" cy="461665"/>
          </a:xfrm>
          <a:prstGeom prst="rect">
            <a:avLst/>
          </a:prstGeom>
          <a:noFill/>
        </p:spPr>
        <p:txBody>
          <a:bodyPr wrap="none" rtlCol="0">
            <a:spAutoFit/>
          </a:bodyPr>
          <a:lstStyle/>
          <a:p>
            <a:r>
              <a:rPr lang="en-US" sz="1200" dirty="0"/>
              <a:t>Kelly, J. F., Dow, S. J., &amp; </a:t>
            </a:r>
            <a:r>
              <a:rPr lang="en-US" sz="1200" dirty="0" err="1"/>
              <a:t>Westerhoff</a:t>
            </a:r>
            <a:r>
              <a:rPr lang="en-US" sz="1200" dirty="0"/>
              <a:t>, C. (2010). </a:t>
            </a:r>
            <a:r>
              <a:rPr lang="en-US" sz="1200" dirty="0">
                <a:solidFill>
                  <a:schemeClr val="tx2"/>
                </a:solidFill>
                <a:hlinkClick r:id="rId2"/>
              </a:rPr>
              <a:t>Does our choice of substance-related terms influence perceptions of treatment </a:t>
            </a:r>
            <a:endParaRPr lang="en-US" sz="1200" dirty="0" smtClean="0">
              <a:solidFill>
                <a:schemeClr val="tx2"/>
              </a:solidFill>
              <a:hlinkClick r:id="rId2"/>
            </a:endParaRPr>
          </a:p>
          <a:p>
            <a:r>
              <a:rPr lang="en-US" sz="1200" dirty="0" smtClean="0">
                <a:solidFill>
                  <a:schemeClr val="tx2"/>
                </a:solidFill>
                <a:hlinkClick r:id="rId2"/>
              </a:rPr>
              <a:t>need</a:t>
            </a:r>
            <a:r>
              <a:rPr lang="en-US" sz="1200" dirty="0">
                <a:solidFill>
                  <a:schemeClr val="tx2"/>
                </a:solidFill>
                <a:hlinkClick r:id="rId2"/>
              </a:rPr>
              <a:t>? An empirical investigation with two commonly used terms</a:t>
            </a:r>
            <a:r>
              <a:rPr lang="en-US" sz="1200" dirty="0">
                <a:solidFill>
                  <a:schemeClr val="tx2"/>
                </a:solidFill>
              </a:rPr>
              <a:t>.</a:t>
            </a:r>
            <a:r>
              <a:rPr lang="en-US" sz="1200" dirty="0"/>
              <a:t> </a:t>
            </a:r>
            <a:r>
              <a:rPr lang="en-US" sz="1200" i="1" dirty="0" smtClean="0"/>
              <a:t>Journal </a:t>
            </a:r>
            <a:r>
              <a:rPr lang="en-US" sz="1200" i="1" dirty="0"/>
              <a:t>of Drug Issues</a:t>
            </a:r>
            <a:r>
              <a:rPr lang="en-US" sz="1200" dirty="0"/>
              <a:t>, </a:t>
            </a:r>
            <a:r>
              <a:rPr lang="en-US" sz="1200" i="1" dirty="0"/>
              <a:t>40</a:t>
            </a:r>
            <a:r>
              <a:rPr lang="en-US" sz="1200" dirty="0"/>
              <a:t>(4), 805-818.</a:t>
            </a:r>
          </a:p>
        </p:txBody>
      </p:sp>
    </p:spTree>
    <p:extLst>
      <p:ext uri="{BB962C8B-B14F-4D97-AF65-F5344CB8AC3E}">
        <p14:creationId xmlns:p14="http://schemas.microsoft.com/office/powerpoint/2010/main" val="2932336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Helvetica" charset="0"/>
                <a:ea typeface="Helvetica" charset="0"/>
                <a:cs typeface="Helvetica" charset="0"/>
              </a:rPr>
              <a:t>Affirming </a:t>
            </a:r>
            <a:r>
              <a:rPr lang="en-US" sz="4000" b="1" dirty="0">
                <a:latin typeface="Helvetica" charset="0"/>
                <a:ea typeface="Helvetica" charset="0"/>
                <a:cs typeface="Helvetica" charset="0"/>
              </a:rPr>
              <a:t>Language</a:t>
            </a:r>
          </a:p>
        </p:txBody>
      </p:sp>
      <p:sp>
        <p:nvSpPr>
          <p:cNvPr id="3" name="Subtitle 2"/>
          <p:cNvSpPr>
            <a:spLocks noGrp="1"/>
          </p:cNvSpPr>
          <p:nvPr>
            <p:ph idx="1"/>
          </p:nvPr>
        </p:nvSpPr>
        <p:spPr/>
        <p:txBody>
          <a:bodyPr>
            <a:noAutofit/>
          </a:bodyPr>
          <a:lstStyle/>
          <a:p>
            <a:pPr marL="0" indent="0" algn="ctr">
              <a:buNone/>
            </a:pPr>
            <a:endParaRPr lang="en-US" sz="2000" dirty="0" smtClean="0">
              <a:latin typeface="Helvetica" charset="0"/>
              <a:ea typeface="Helvetica" charset="0"/>
              <a:cs typeface="Helvetica" charset="0"/>
            </a:endParaRPr>
          </a:p>
          <a:p>
            <a:pPr marL="0" indent="0" algn="ctr">
              <a:buNone/>
            </a:pPr>
            <a:r>
              <a:rPr lang="en-US" sz="2800" dirty="0" smtClean="0">
                <a:latin typeface="Helvetica" charset="0"/>
                <a:ea typeface="Helvetica" charset="0"/>
                <a:cs typeface="Helvetica" charset="0"/>
              </a:rPr>
              <a:t>What are the alternatives?</a:t>
            </a:r>
          </a:p>
          <a:p>
            <a:pPr marL="0" indent="0" algn="ctr">
              <a:buNone/>
            </a:pPr>
            <a:endParaRPr lang="en-US" sz="2000" dirty="0">
              <a:latin typeface="Helvetica" charset="0"/>
              <a:ea typeface="Helvetica" charset="0"/>
              <a:cs typeface="Helvetica" charset="0"/>
            </a:endParaRPr>
          </a:p>
          <a:p>
            <a:pPr marL="0" indent="0" algn="ctr">
              <a:buNone/>
            </a:pPr>
            <a:r>
              <a:rPr lang="en-US" dirty="0" smtClean="0">
                <a:latin typeface="Helvetica" charset="0"/>
                <a:ea typeface="Helvetica" charset="0"/>
                <a:cs typeface="Helvetica" charset="0"/>
              </a:rPr>
              <a:t>“</a:t>
            </a:r>
            <a:r>
              <a:rPr lang="en-US" dirty="0">
                <a:latin typeface="Helvetica" charset="0"/>
                <a:ea typeface="Helvetica" charset="0"/>
                <a:cs typeface="Helvetica" charset="0"/>
              </a:rPr>
              <a:t>My friend is a </a:t>
            </a:r>
            <a:r>
              <a:rPr lang="en-US" b="1" i="1" dirty="0">
                <a:latin typeface="Helvetica" charset="0"/>
                <a:ea typeface="Helvetica" charset="0"/>
                <a:cs typeface="Helvetica" charset="0"/>
              </a:rPr>
              <a:t>drug addict</a:t>
            </a:r>
            <a:r>
              <a:rPr lang="en-US" dirty="0">
                <a:latin typeface="Helvetica" charset="0"/>
                <a:ea typeface="Helvetica" charset="0"/>
                <a:cs typeface="Helvetica" charset="0"/>
              </a:rPr>
              <a:t>”</a:t>
            </a:r>
          </a:p>
          <a:p>
            <a:pPr marL="0" indent="0" algn="ctr">
              <a:buNone/>
            </a:pPr>
            <a:r>
              <a:rPr lang="en-US" dirty="0">
                <a:latin typeface="Helvetica" charset="0"/>
                <a:ea typeface="Helvetica" charset="0"/>
                <a:cs typeface="Helvetica" charset="0"/>
              </a:rPr>
              <a:t>“She can’t seem to get </a:t>
            </a:r>
            <a:r>
              <a:rPr lang="en-US" b="1" i="1" dirty="0">
                <a:latin typeface="Helvetica" charset="0"/>
                <a:ea typeface="Helvetica" charset="0"/>
                <a:cs typeface="Helvetica" charset="0"/>
              </a:rPr>
              <a:t>clean</a:t>
            </a:r>
            <a:r>
              <a:rPr lang="en-US" dirty="0">
                <a:latin typeface="Helvetica" charset="0"/>
                <a:ea typeface="Helvetica" charset="0"/>
                <a:cs typeface="Helvetica" charset="0"/>
              </a:rPr>
              <a:t>”</a:t>
            </a:r>
          </a:p>
          <a:p>
            <a:pPr marL="0" indent="0" algn="ctr">
              <a:buNone/>
            </a:pPr>
            <a:r>
              <a:rPr lang="en-US" dirty="0">
                <a:latin typeface="Helvetica" charset="0"/>
                <a:ea typeface="Helvetica" charset="0"/>
                <a:cs typeface="Helvetica" charset="0"/>
              </a:rPr>
              <a:t>“Our community has a serious </a:t>
            </a:r>
            <a:r>
              <a:rPr lang="en-US" b="1" i="1" dirty="0">
                <a:latin typeface="Helvetica" charset="0"/>
                <a:ea typeface="Helvetica" charset="0"/>
                <a:cs typeface="Helvetica" charset="0"/>
              </a:rPr>
              <a:t>drug abuse </a:t>
            </a:r>
            <a:r>
              <a:rPr lang="en-US" dirty="0">
                <a:latin typeface="Helvetica" charset="0"/>
                <a:ea typeface="Helvetica" charset="0"/>
                <a:cs typeface="Helvetica" charset="0"/>
              </a:rPr>
              <a:t>problem”</a:t>
            </a:r>
          </a:p>
          <a:p>
            <a:pPr marL="0" indent="0" algn="ctr">
              <a:buNone/>
            </a:pPr>
            <a:r>
              <a:rPr lang="en-US" dirty="0">
                <a:latin typeface="Helvetica" charset="0"/>
                <a:ea typeface="Helvetica" charset="0"/>
                <a:cs typeface="Helvetica" charset="0"/>
              </a:rPr>
              <a:t>“He can’t seem to avoid </a:t>
            </a:r>
            <a:r>
              <a:rPr lang="en-US" b="1" i="1" dirty="0">
                <a:latin typeface="Helvetica" charset="0"/>
                <a:ea typeface="Helvetica" charset="0"/>
                <a:cs typeface="Helvetica" charset="0"/>
              </a:rPr>
              <a:t>relapse</a:t>
            </a:r>
            <a:r>
              <a:rPr lang="en-US" dirty="0" smtClean="0">
                <a:latin typeface="Helvetica" charset="0"/>
                <a:ea typeface="Helvetica" charset="0"/>
                <a:cs typeface="Helvetica" charset="0"/>
              </a:rPr>
              <a:t>”</a:t>
            </a:r>
          </a:p>
          <a:p>
            <a:pPr marL="0" indent="0" algn="ctr">
              <a:buNone/>
            </a:pPr>
            <a:r>
              <a:rPr lang="en-US" dirty="0" smtClean="0">
                <a:latin typeface="Helvetica" charset="0"/>
                <a:ea typeface="Helvetica" charset="0"/>
                <a:cs typeface="Helvetica" charset="0"/>
              </a:rPr>
              <a:t>“The client had a </a:t>
            </a:r>
            <a:r>
              <a:rPr lang="en-US" b="1" i="1" dirty="0" smtClean="0">
                <a:latin typeface="Helvetica" charset="0"/>
                <a:ea typeface="Helvetica" charset="0"/>
                <a:cs typeface="Helvetica" charset="0"/>
              </a:rPr>
              <a:t>dirty</a:t>
            </a:r>
            <a:r>
              <a:rPr lang="en-US" dirty="0" smtClean="0">
                <a:latin typeface="Helvetica" charset="0"/>
                <a:ea typeface="Helvetica" charset="0"/>
                <a:cs typeface="Helvetica" charset="0"/>
              </a:rPr>
              <a:t> urine.”</a:t>
            </a:r>
            <a:endParaRPr lang="en-US" dirty="0">
              <a:latin typeface="Helvetica" charset="0"/>
              <a:ea typeface="Helvetica" charset="0"/>
              <a:cs typeface="Helvetica" charset="0"/>
            </a:endParaRPr>
          </a:p>
        </p:txBody>
      </p:sp>
      <p:pic>
        <p:nvPicPr>
          <p:cNvPr id="4" name="Picture 3" descr="Facing addiction with NCADD" title="NCADD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740" y="6251747"/>
            <a:ext cx="2605076" cy="606253"/>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B15DB1-8E10-4517-86FA-3AB67A7F16AE}" type="slidenum">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258108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decrease stigma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7284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Overview</a:t>
            </a:r>
            <a:endParaRPr lang="en-US" sz="4400" dirty="0"/>
          </a:p>
        </p:txBody>
      </p:sp>
      <p:sp>
        <p:nvSpPr>
          <p:cNvPr id="3" name="Content Placeholder 2"/>
          <p:cNvSpPr>
            <a:spLocks noGrp="1"/>
          </p:cNvSpPr>
          <p:nvPr>
            <p:ph idx="1"/>
          </p:nvPr>
        </p:nvSpPr>
        <p:spPr/>
        <p:txBody>
          <a:bodyPr>
            <a:normAutofit/>
          </a:bodyPr>
          <a:lstStyle/>
          <a:p>
            <a:pPr>
              <a:lnSpc>
                <a:spcPct val="150000"/>
              </a:lnSpc>
            </a:pPr>
            <a:r>
              <a:rPr lang="en-US" sz="4000" dirty="0"/>
              <a:t>Terms and </a:t>
            </a:r>
            <a:r>
              <a:rPr lang="en-US" sz="4000" dirty="0" smtClean="0"/>
              <a:t>definitions</a:t>
            </a:r>
            <a:endParaRPr lang="en-US" sz="4000" dirty="0"/>
          </a:p>
          <a:p>
            <a:pPr>
              <a:lnSpc>
                <a:spcPct val="150000"/>
              </a:lnSpc>
            </a:pPr>
            <a:r>
              <a:rPr lang="en-US" sz="4000" dirty="0" smtClean="0"/>
              <a:t>Language matters</a:t>
            </a:r>
            <a:endParaRPr lang="en-US" sz="4000" dirty="0"/>
          </a:p>
          <a:p>
            <a:pPr>
              <a:lnSpc>
                <a:spcPct val="150000"/>
              </a:lnSpc>
            </a:pPr>
            <a:r>
              <a:rPr lang="en-US" sz="4000" dirty="0" smtClean="0"/>
              <a:t>Panel discussion</a:t>
            </a:r>
            <a:endParaRPr lang="en-US" sz="4000" dirty="0"/>
          </a:p>
          <a:p>
            <a:endParaRPr lang="en-US" sz="3200" dirty="0"/>
          </a:p>
          <a:p>
            <a:endParaRPr lang="en-US" sz="3200" dirty="0"/>
          </a:p>
        </p:txBody>
      </p:sp>
      <p:sp>
        <p:nvSpPr>
          <p:cNvPr id="4" name="Slide Number Placeholder 3"/>
          <p:cNvSpPr>
            <a:spLocks noGrp="1"/>
          </p:cNvSpPr>
          <p:nvPr>
            <p:ph type="sldNum" sz="quarter" idx="12"/>
          </p:nvPr>
        </p:nvSpPr>
        <p:spPr/>
        <p:txBody>
          <a:bodyPr/>
          <a:lstStyle/>
          <a:p>
            <a:fld id="{1AB15DB1-8E10-4517-86FA-3AB67A7F16AE}" type="slidenum">
              <a:rPr lang="en-US" smtClean="0"/>
              <a:t>2</a:t>
            </a:fld>
            <a:endParaRPr lang="en-US"/>
          </a:p>
        </p:txBody>
      </p:sp>
    </p:spTree>
    <p:extLst>
      <p:ext uri="{BB962C8B-B14F-4D97-AF65-F5344CB8AC3E}">
        <p14:creationId xmlns:p14="http://schemas.microsoft.com/office/powerpoint/2010/main" val="1470368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Cultural </a:t>
            </a:r>
            <a:r>
              <a:rPr lang="en-US" sz="4000" dirty="0" smtClean="0"/>
              <a:t>Humility</a:t>
            </a:r>
            <a:endParaRPr lang="en-US" sz="4000" dirty="0"/>
          </a:p>
        </p:txBody>
      </p:sp>
      <p:sp>
        <p:nvSpPr>
          <p:cNvPr id="3" name="Content Placeholder 2"/>
          <p:cNvSpPr>
            <a:spLocks noGrp="1"/>
          </p:cNvSpPr>
          <p:nvPr>
            <p:ph idx="1"/>
          </p:nvPr>
        </p:nvSpPr>
        <p:spPr>
          <a:xfrm>
            <a:off x="677334" y="1524001"/>
            <a:ext cx="5277417" cy="4517362"/>
          </a:xfrm>
        </p:spPr>
        <p:txBody>
          <a:bodyPr>
            <a:normAutofit lnSpcReduction="10000"/>
          </a:bodyPr>
          <a:lstStyle/>
          <a:p>
            <a:pPr marL="457200" lvl="1" indent="0">
              <a:buNone/>
            </a:pPr>
            <a:r>
              <a:rPr lang="en-US" sz="2800" dirty="0" smtClean="0"/>
              <a:t>“</a:t>
            </a:r>
            <a:r>
              <a:rPr lang="en-US" sz="2800" dirty="0"/>
              <a:t>Lifelong process of learning, self-examination </a:t>
            </a:r>
            <a:r>
              <a:rPr lang="en-US" sz="2800" dirty="0" smtClean="0"/>
              <a:t>and </a:t>
            </a:r>
            <a:r>
              <a:rPr lang="en-US" sz="2800" dirty="0"/>
              <a:t>refinement of one’s own awareness, knowledge, behavior and attitudes on the interplay of power, privilege and social contexts.”</a:t>
            </a:r>
            <a:endParaRPr lang="en-US" sz="1800" dirty="0"/>
          </a:p>
          <a:p>
            <a:pPr>
              <a:buNone/>
            </a:pPr>
            <a:endParaRPr lang="en-US" sz="1800" dirty="0"/>
          </a:p>
          <a:p>
            <a:pPr marL="0" indent="0" algn="r">
              <a:buNone/>
            </a:pPr>
            <a:r>
              <a:rPr lang="en-US" sz="1800" i="1" dirty="0"/>
              <a:t>Tervalon, M. &amp; Murray-Garcia, J. (1998, Journal of Health Care for the Poor and Underserved, 9(2), 117</a:t>
            </a:r>
          </a:p>
          <a:p>
            <a:endParaRPr lang="en-US" dirty="0"/>
          </a:p>
        </p:txBody>
      </p:sp>
      <p:pic>
        <p:nvPicPr>
          <p:cNvPr id="4" name="Content Placeholder 6" descr="Two men of different cultures, having a discussion. " title="Two me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56401" y="1825084"/>
            <a:ext cx="4819973" cy="3320641"/>
          </a:xfrm>
          <a:prstGeom prst="rect">
            <a:avLst/>
          </a:prstGeom>
        </p:spPr>
      </p:pic>
    </p:spTree>
    <p:extLst>
      <p:ext uri="{BB962C8B-B14F-4D97-AF65-F5344CB8AC3E}">
        <p14:creationId xmlns:p14="http://schemas.microsoft.com/office/powerpoint/2010/main" val="2374058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Cultural h</a:t>
            </a:r>
            <a:r>
              <a:rPr lang="en-US" sz="4000" dirty="0"/>
              <a:t>umility requires a respect for difference</a:t>
            </a:r>
          </a:p>
        </p:txBody>
      </p:sp>
      <p:sp>
        <p:nvSpPr>
          <p:cNvPr id="3" name="Content Placeholder 2"/>
          <p:cNvSpPr>
            <a:spLocks noGrp="1"/>
          </p:cNvSpPr>
          <p:nvPr>
            <p:ph idx="1"/>
          </p:nvPr>
        </p:nvSpPr>
        <p:spPr>
          <a:xfrm>
            <a:off x="677334" y="2215377"/>
            <a:ext cx="4719856" cy="4517362"/>
          </a:xfrm>
        </p:spPr>
        <p:txBody>
          <a:bodyPr>
            <a:normAutofit/>
          </a:bodyPr>
          <a:lstStyle/>
          <a:p>
            <a:pPr lvl="1"/>
            <a:r>
              <a:rPr lang="en-US" sz="3200" dirty="0" smtClean="0">
                <a:solidFill>
                  <a:schemeClr val="tx1"/>
                </a:solidFill>
              </a:rPr>
              <a:t>In </a:t>
            </a:r>
            <a:r>
              <a:rPr lang="en-US" sz="3200" dirty="0">
                <a:solidFill>
                  <a:schemeClr val="tx1"/>
                </a:solidFill>
              </a:rPr>
              <a:t>practice, cultural humility means bridging perspectives between ourselves and the people with whom we work.</a:t>
            </a:r>
            <a:endParaRPr lang="en-US" sz="3600" dirty="0">
              <a:solidFill>
                <a:schemeClr val="tx1"/>
              </a:solidFill>
            </a:endParaRPr>
          </a:p>
        </p:txBody>
      </p:sp>
      <p:pic>
        <p:nvPicPr>
          <p:cNvPr id="5" name="Content Placeholder 4" descr="Male therapist in chair with clipboard and female patient on couch" title="Man and woman in session"/>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150440" y="2215377"/>
            <a:ext cx="5718175" cy="3813175"/>
          </a:xfrm>
        </p:spPr>
      </p:pic>
    </p:spTree>
    <p:extLst>
      <p:ext uri="{BB962C8B-B14F-4D97-AF65-F5344CB8AC3E}">
        <p14:creationId xmlns:p14="http://schemas.microsoft.com/office/powerpoint/2010/main" val="1386962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“Cultural humility requires consistent self-reflection; check in with yourself… forever”</a:t>
            </a:r>
            <a:br>
              <a:rPr lang="en-US" i="1" dirty="0"/>
            </a:br>
            <a:endParaRPr lang="en-US" dirty="0"/>
          </a:p>
        </p:txBody>
      </p:sp>
      <p:pic>
        <p:nvPicPr>
          <p:cNvPr id="5" name="Picture 4" descr="Woman with clipboard appears to be consoling man looking downcast" title="Man and woman in office"/>
          <p:cNvPicPr>
            <a:picLocks noChangeAspect="1"/>
          </p:cNvPicPr>
          <p:nvPr/>
        </p:nvPicPr>
        <p:blipFill>
          <a:blip r:embed="rId3"/>
          <a:stretch>
            <a:fillRect/>
          </a:stretch>
        </p:blipFill>
        <p:spPr>
          <a:xfrm>
            <a:off x="3936244" y="1923385"/>
            <a:ext cx="3621338" cy="4462659"/>
          </a:xfrm>
          <a:prstGeom prst="rect">
            <a:avLst/>
          </a:prstGeom>
        </p:spPr>
      </p:pic>
    </p:spTree>
    <p:extLst>
      <p:ext uri="{BB962C8B-B14F-4D97-AF65-F5344CB8AC3E}">
        <p14:creationId xmlns:p14="http://schemas.microsoft.com/office/powerpoint/2010/main" val="3690922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Counteracting discrimination and stigma</a:t>
            </a:r>
          </a:p>
        </p:txBody>
      </p:sp>
      <p:sp>
        <p:nvSpPr>
          <p:cNvPr id="3" name="Content Placeholder 2"/>
          <p:cNvSpPr>
            <a:spLocks noGrp="1"/>
          </p:cNvSpPr>
          <p:nvPr>
            <p:ph idx="1"/>
          </p:nvPr>
        </p:nvSpPr>
        <p:spPr/>
        <p:txBody>
          <a:bodyPr>
            <a:normAutofit/>
          </a:bodyPr>
          <a:lstStyle/>
          <a:p>
            <a:r>
              <a:rPr lang="en-US" dirty="0"/>
              <a:t>Discrimination occurs when someone holds a negative opinion or attitude toward others</a:t>
            </a:r>
          </a:p>
          <a:p>
            <a:r>
              <a:rPr lang="en-US" dirty="0"/>
              <a:t>Discrimination and stigma </a:t>
            </a:r>
            <a:r>
              <a:rPr lang="en-US" dirty="0" smtClean="0"/>
              <a:t>pose </a:t>
            </a:r>
            <a:r>
              <a:rPr lang="en-US" dirty="0"/>
              <a:t>a complicated problem with no easy solutions </a:t>
            </a:r>
          </a:p>
          <a:p>
            <a:r>
              <a:rPr lang="en-US" dirty="0"/>
              <a:t>Provide education and getting to know someone who is a member of the marginalized group</a:t>
            </a:r>
          </a:p>
          <a:p>
            <a:r>
              <a:rPr lang="en-US" dirty="0"/>
              <a:t>Discrimination and stigma can create additional obstacles and stressors in daily living</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B15DB1-8E10-4517-86FA-3AB67A7F16AE}" type="slidenum">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232727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Counteracting </a:t>
            </a:r>
            <a:r>
              <a:rPr lang="en-US" sz="4000" dirty="0" smtClean="0"/>
              <a:t>Stigma</a:t>
            </a:r>
            <a:endParaRPr lang="en-US" sz="4000" dirty="0"/>
          </a:p>
        </p:txBody>
      </p:sp>
      <p:sp>
        <p:nvSpPr>
          <p:cNvPr id="3" name="Content Placeholder 2"/>
          <p:cNvSpPr>
            <a:spLocks noGrp="1"/>
          </p:cNvSpPr>
          <p:nvPr>
            <p:ph idx="1"/>
          </p:nvPr>
        </p:nvSpPr>
        <p:spPr/>
        <p:txBody>
          <a:bodyPr>
            <a:normAutofit/>
          </a:bodyPr>
          <a:lstStyle/>
          <a:p>
            <a:r>
              <a:rPr lang="en-US" dirty="0"/>
              <a:t>Become educated</a:t>
            </a:r>
          </a:p>
          <a:p>
            <a:r>
              <a:rPr lang="en-US" dirty="0"/>
              <a:t>Share information about a personal experiences of working or living with a member of these groups</a:t>
            </a:r>
          </a:p>
          <a:p>
            <a:r>
              <a:rPr lang="en-US" dirty="0"/>
              <a:t>Disclose information to counteract stigma selectively (don’t direct undue attention to someone already feeling marginalized)</a:t>
            </a:r>
          </a:p>
          <a:p>
            <a:r>
              <a:rPr lang="en-US" dirty="0"/>
              <a:t>Become aware of legal rights and advocacy support</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B15DB1-8E10-4517-86FA-3AB67A7F16AE}" type="slidenum">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2930434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0722"/>
            <a:ext cx="10139158" cy="797169"/>
          </a:xfrm>
        </p:spPr>
        <p:txBody>
          <a:bodyPr>
            <a:normAutofit/>
          </a:bodyPr>
          <a:lstStyle/>
          <a:p>
            <a:r>
              <a:rPr lang="en-US" sz="4400" dirty="0" smtClean="0"/>
              <a:t>Recommendations</a:t>
            </a:r>
            <a:endParaRPr lang="en-US" sz="4400" dirty="0"/>
          </a:p>
        </p:txBody>
      </p:sp>
      <p:sp>
        <p:nvSpPr>
          <p:cNvPr id="3" name="Content Placeholder 2"/>
          <p:cNvSpPr>
            <a:spLocks noGrp="1"/>
          </p:cNvSpPr>
          <p:nvPr>
            <p:ph idx="1"/>
          </p:nvPr>
        </p:nvSpPr>
        <p:spPr/>
        <p:txBody>
          <a:bodyPr>
            <a:noAutofit/>
          </a:bodyPr>
          <a:lstStyle/>
          <a:p>
            <a:r>
              <a:rPr lang="en-US" dirty="0"/>
              <a:t>Avoid labeling your </a:t>
            </a:r>
            <a:r>
              <a:rPr lang="en-US" dirty="0" smtClean="0"/>
              <a:t>client</a:t>
            </a:r>
          </a:p>
          <a:p>
            <a:r>
              <a:rPr lang="en-US" dirty="0"/>
              <a:t>R</a:t>
            </a:r>
            <a:r>
              <a:rPr lang="en-US" dirty="0" smtClean="0"/>
              <a:t>eceive </a:t>
            </a:r>
            <a:r>
              <a:rPr lang="en-US" dirty="0"/>
              <a:t>training to help you become aware of unconscious biases and increase your knowledge and understanding.</a:t>
            </a:r>
          </a:p>
          <a:p>
            <a:r>
              <a:rPr lang="en-US" dirty="0"/>
              <a:t>Use person first language (avoid stigmatizing language)</a:t>
            </a:r>
          </a:p>
          <a:p>
            <a:r>
              <a:rPr lang="en-US" dirty="0"/>
              <a:t>Create an atmosphere that is supportive with zero tolerance for discrimination.</a:t>
            </a:r>
          </a:p>
          <a:p>
            <a:r>
              <a:rPr lang="en-US" dirty="0"/>
              <a:t>Acknowledge clients’ significant others and encourage their support and participation in prevention and treatment programs.</a:t>
            </a:r>
          </a:p>
          <a:p>
            <a:pPr marL="0" indent="0">
              <a:buNone/>
            </a:pPr>
            <a:endParaRPr lang="en-US" dirty="0"/>
          </a:p>
        </p:txBody>
      </p:sp>
    </p:spTree>
    <p:extLst>
      <p:ext uri="{BB962C8B-B14F-4D97-AF65-F5344CB8AC3E}">
        <p14:creationId xmlns:p14="http://schemas.microsoft.com/office/powerpoint/2010/main" val="1148226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a:t>
            </a:r>
            <a:r>
              <a:rPr lang="en-US" dirty="0" smtClean="0"/>
              <a:t>Considerations</a:t>
            </a:r>
            <a:endParaRPr lang="en-US" dirty="0"/>
          </a:p>
        </p:txBody>
      </p:sp>
      <p:sp>
        <p:nvSpPr>
          <p:cNvPr id="4" name="Content Placeholder 3"/>
          <p:cNvSpPr>
            <a:spLocks noGrp="1"/>
          </p:cNvSpPr>
          <p:nvPr>
            <p:ph idx="4294967295"/>
          </p:nvPr>
        </p:nvSpPr>
        <p:spPr>
          <a:xfrm>
            <a:off x="0" y="1709737"/>
            <a:ext cx="7383463" cy="5148263"/>
          </a:xfrm>
        </p:spPr>
        <p:txBody>
          <a:bodyPr>
            <a:normAutofit/>
          </a:bodyPr>
          <a:lstStyle/>
          <a:p>
            <a:pPr lvl="1">
              <a:spcAft>
                <a:spcPts val="1200"/>
              </a:spcAft>
            </a:pPr>
            <a:r>
              <a:rPr lang="en-US" sz="3200" dirty="0" smtClean="0">
                <a:solidFill>
                  <a:schemeClr val="tx1"/>
                </a:solidFill>
              </a:rPr>
              <a:t>Seek </a:t>
            </a:r>
            <a:r>
              <a:rPr lang="en-US" sz="3200" dirty="0">
                <a:solidFill>
                  <a:schemeClr val="tx1"/>
                </a:solidFill>
              </a:rPr>
              <a:t>clinical supervision if there are issues or feelings about working with any individuals.</a:t>
            </a:r>
          </a:p>
          <a:p>
            <a:pPr lvl="1">
              <a:spcAft>
                <a:spcPts val="1200"/>
              </a:spcAft>
            </a:pPr>
            <a:r>
              <a:rPr lang="en-US" sz="3200" dirty="0">
                <a:solidFill>
                  <a:schemeClr val="tx1"/>
                </a:solidFill>
              </a:rPr>
              <a:t>Working with your feelings and reactions toward a client (counter-transference) is an ethical </a:t>
            </a:r>
            <a:r>
              <a:rPr lang="en-US" sz="3200" dirty="0" smtClean="0">
                <a:solidFill>
                  <a:schemeClr val="tx1"/>
                </a:solidFill>
              </a:rPr>
              <a:t>obligation </a:t>
            </a:r>
            <a:r>
              <a:rPr lang="en-US" sz="3200" dirty="0">
                <a:solidFill>
                  <a:schemeClr val="tx1"/>
                </a:solidFill>
              </a:rPr>
              <a:t>and requires supervision</a:t>
            </a:r>
          </a:p>
          <a:p>
            <a:pPr>
              <a:spcAft>
                <a:spcPts val="1200"/>
              </a:spcAft>
            </a:pPr>
            <a:endParaRPr lang="en-US" dirty="0">
              <a:solidFill>
                <a:schemeClr val="tx1"/>
              </a:solidFill>
            </a:endParaRPr>
          </a:p>
        </p:txBody>
      </p:sp>
      <p:pic>
        <p:nvPicPr>
          <p:cNvPr id="6" name="Content Placeholder 6" descr="A blonde woman without a head covering on the left, a woman in a burka on the right" title="Two women"/>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81915" l="27760" r="85016">
                        <a14:foregroundMark x1="46451" y1="3073" x2="45820" y2="68203"/>
                        <a14:foregroundMark x1="54022" y1="14303" x2="46057" y2="2009"/>
                        <a14:foregroundMark x1="42508" y1="3664" x2="35647" y2="19031"/>
                        <a14:foregroundMark x1="37145" y1="17612" x2="34148" y2="64657"/>
                        <a14:foregroundMark x1="29890" y1="45154" x2="31782" y2="69622"/>
                        <a14:foregroundMark x1="30442" y1="39835" x2="27839" y2="43499"/>
                        <a14:foregroundMark x1="31151" y1="49882" x2="30126" y2="69622"/>
                        <a14:foregroundMark x1="80599" y1="49527" x2="33202" y2="66312"/>
                        <a14:foregroundMark x1="81861" y1="41844" x2="80363" y2="70922"/>
                        <a14:foregroundMark x1="81546" y1="64539" x2="81151" y2="72104"/>
                        <a14:foregroundMark x1="77208" y1="70449" x2="40615" y2="67612"/>
                        <a14:foregroundMark x1="57886" y1="72695" x2="82098" y2="72104"/>
                        <a14:foregroundMark x1="82256" y1="45390" x2="81703" y2="68794"/>
                        <a14:foregroundMark x1="73344" y1="8747" x2="75394" y2="38534"/>
                        <a14:foregroundMark x1="30126" y1="41844" x2="27839" y2="68558"/>
                        <a14:foregroundMark x1="28628" y1="45390" x2="27839" y2="68440"/>
                        <a14:foregroundMark x1="82019" y1="42317" x2="85016" y2="81915"/>
                        <a14:backgroundMark x1="56073" y1="16548" x2="53470" y2="33452"/>
                        <a14:backgroundMark x1="77839" y1="1182" x2="83596" y2="36170"/>
                        <a14:backgroundMark x1="75789" y1="6501" x2="70347" y2="118"/>
                      </a14:backgroundRemoval>
                    </a14:imgEffect>
                  </a14:imgLayer>
                </a14:imgProps>
              </a:ext>
              <a:ext uri="{28A0092B-C50C-407E-A947-70E740481C1C}">
                <a14:useLocalDpi xmlns:a14="http://schemas.microsoft.com/office/drawing/2010/main" val="0"/>
              </a:ext>
            </a:extLst>
          </a:blip>
          <a:srcRect l="29085" r="17395" b="25840"/>
          <a:stretch/>
        </p:blipFill>
        <p:spPr>
          <a:xfrm flipH="1">
            <a:off x="7589674" y="1830516"/>
            <a:ext cx="4224807" cy="3902765"/>
          </a:xfrm>
          <a:prstGeom prst="rect">
            <a:avLst/>
          </a:prstGeom>
        </p:spPr>
      </p:pic>
    </p:spTree>
    <p:extLst>
      <p:ext uri="{BB962C8B-B14F-4D97-AF65-F5344CB8AC3E}">
        <p14:creationId xmlns:p14="http://schemas.microsoft.com/office/powerpoint/2010/main" val="2155147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623" y="268681"/>
            <a:ext cx="10733314" cy="797169"/>
          </a:xfrm>
        </p:spPr>
        <p:txBody>
          <a:bodyPr>
            <a:normAutofit fontScale="90000"/>
          </a:bodyPr>
          <a:lstStyle/>
          <a:p>
            <a:r>
              <a:rPr lang="en-US" sz="6000" b="1" dirty="0" smtClean="0"/>
              <a:t>Language Matters:</a:t>
            </a:r>
            <a:r>
              <a:rPr lang="en-US" dirty="0" smtClean="0"/>
              <a:t/>
            </a:r>
            <a:br>
              <a:rPr lang="en-US" dirty="0" smtClean="0"/>
            </a:br>
            <a:r>
              <a:rPr lang="en-US" sz="4000" dirty="0" smtClean="0"/>
              <a:t>The use of affirming language inspires hope and advances recovery</a:t>
            </a:r>
            <a:endParaRPr lang="en-US" sz="2700" dirty="0"/>
          </a:p>
        </p:txBody>
      </p:sp>
      <p:pic>
        <p:nvPicPr>
          <p:cNvPr id="8" name="Content Placeholder 7" descr="Words have power. People first. The ATTC Network uses affirming language to promote the promises of recovery by advancing evidence-based and culturally informed practices. " title="Word graphic"/>
          <p:cNvPicPr>
            <a:picLocks noGrp="1" noChangeAspect="1"/>
          </p:cNvPicPr>
          <p:nvPr>
            <p:ph idx="1"/>
          </p:nvPr>
        </p:nvPicPr>
        <p:blipFill rotWithShape="1">
          <a:blip r:embed="rId2"/>
          <a:srcRect t="31637"/>
          <a:stretch/>
        </p:blipFill>
        <p:spPr>
          <a:xfrm>
            <a:off x="2315923" y="2520050"/>
            <a:ext cx="7468713" cy="3382623"/>
          </a:xfrm>
          <a:prstGeom prst="rect">
            <a:avLst/>
          </a:prstGeom>
        </p:spPr>
      </p:pic>
      <p:pic>
        <p:nvPicPr>
          <p:cNvPr id="5" name="Picture 4" descr="ATTC Addition Technology Transfer Center Netowrk, Funded by Substance Abuse and Mental Health Services Administration" title="ATTC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6292" y="5902673"/>
            <a:ext cx="6108995" cy="955327"/>
          </a:xfrm>
          <a:prstGeom prst="rect">
            <a:avLst/>
          </a:prstGeom>
        </p:spPr>
      </p:pic>
    </p:spTree>
    <p:extLst>
      <p:ext uri="{BB962C8B-B14F-4D97-AF65-F5344CB8AC3E}">
        <p14:creationId xmlns:p14="http://schemas.microsoft.com/office/powerpoint/2010/main" val="573906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does stigma look like?</a:t>
            </a:r>
            <a:endParaRPr lang="en-US" dirty="0"/>
          </a:p>
        </p:txBody>
      </p:sp>
      <p:sp>
        <p:nvSpPr>
          <p:cNvPr id="3" name="Subtitle 2"/>
          <p:cNvSpPr>
            <a:spLocks noGrp="1"/>
          </p:cNvSpPr>
          <p:nvPr>
            <p:ph type="subTitle" idx="1"/>
          </p:nvPr>
        </p:nvSpPr>
        <p:spPr/>
        <p:txBody>
          <a:bodyPr/>
          <a:lstStyle/>
          <a:p>
            <a:r>
              <a:rPr lang="en-US" dirty="0" smtClean="0"/>
              <a:t>Candy Stockton-Joreteg</a:t>
            </a:r>
            <a:r>
              <a:rPr lang="en-US" smtClean="0"/>
              <a:t>, MD, FASAM</a:t>
            </a:r>
            <a:endParaRPr lang="en-US" dirty="0" smtClean="0"/>
          </a:p>
          <a:p>
            <a:r>
              <a:rPr lang="en-US" dirty="0" smtClean="0"/>
              <a:t>Humboldt Independent Practice Association</a:t>
            </a:r>
            <a:endParaRPr lang="en-US" dirty="0"/>
          </a:p>
        </p:txBody>
      </p:sp>
    </p:spTree>
    <p:extLst>
      <p:ext uri="{BB962C8B-B14F-4D97-AF65-F5344CB8AC3E}">
        <p14:creationId xmlns:p14="http://schemas.microsoft.com/office/powerpoint/2010/main" val="3772195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1" y="547187"/>
            <a:ext cx="10776856" cy="1320800"/>
          </a:xfrm>
        </p:spPr>
        <p:txBody>
          <a:bodyPr/>
          <a:lstStyle/>
          <a:p>
            <a:r>
              <a:rPr lang="en-US" dirty="0" smtClean="0"/>
              <a:t>A Tale of Two Pregnancies </a:t>
            </a:r>
            <a:endParaRPr lang="en-US" dirty="0"/>
          </a:p>
        </p:txBody>
      </p:sp>
      <p:sp>
        <p:nvSpPr>
          <p:cNvPr id="5" name="Content Placeholder 4"/>
          <p:cNvSpPr>
            <a:spLocks noGrp="1"/>
          </p:cNvSpPr>
          <p:nvPr>
            <p:ph sz="half" idx="1"/>
          </p:nvPr>
        </p:nvSpPr>
        <p:spPr/>
        <p:txBody>
          <a:bodyPr>
            <a:normAutofit/>
          </a:bodyPr>
          <a:lstStyle/>
          <a:p>
            <a:r>
              <a:rPr lang="en-US" sz="2400" dirty="0" smtClean="0"/>
              <a:t>G2P1 25 y/o female</a:t>
            </a:r>
          </a:p>
          <a:p>
            <a:r>
              <a:rPr lang="en-US" sz="2400" dirty="0"/>
              <a:t>White, low income</a:t>
            </a:r>
          </a:p>
          <a:p>
            <a:r>
              <a:rPr lang="en-US" sz="2400" dirty="0" err="1" smtClean="0"/>
              <a:t>Medi</a:t>
            </a:r>
            <a:r>
              <a:rPr lang="en-US" sz="2400" dirty="0" smtClean="0"/>
              <a:t>-Cal</a:t>
            </a:r>
          </a:p>
          <a:p>
            <a:r>
              <a:rPr lang="en-US" sz="2400" dirty="0" smtClean="0"/>
              <a:t>No lapses/relapses during pregnancy</a:t>
            </a:r>
            <a:endParaRPr lang="en-US" sz="2400" dirty="0"/>
          </a:p>
          <a:p>
            <a:r>
              <a:rPr lang="en-US" sz="2400" dirty="0" smtClean="0"/>
              <a:t>Hospital staff didn’t know about her treatment</a:t>
            </a:r>
            <a:endParaRPr lang="en-US" sz="2400" dirty="0"/>
          </a:p>
        </p:txBody>
      </p:sp>
      <p:sp>
        <p:nvSpPr>
          <p:cNvPr id="6" name="Content Placeholder 5"/>
          <p:cNvSpPr>
            <a:spLocks noGrp="1"/>
          </p:cNvSpPr>
          <p:nvPr>
            <p:ph sz="half" idx="2"/>
          </p:nvPr>
        </p:nvSpPr>
        <p:spPr/>
        <p:txBody>
          <a:bodyPr>
            <a:normAutofit/>
          </a:bodyPr>
          <a:lstStyle/>
          <a:p>
            <a:r>
              <a:rPr lang="en-US" sz="2400" dirty="0" smtClean="0"/>
              <a:t>G3P2 28 y/o female</a:t>
            </a:r>
          </a:p>
          <a:p>
            <a:r>
              <a:rPr lang="en-US" sz="2400" dirty="0" smtClean="0"/>
              <a:t>White, low income</a:t>
            </a:r>
          </a:p>
          <a:p>
            <a:r>
              <a:rPr lang="en-US" sz="2400" dirty="0" err="1" smtClean="0"/>
              <a:t>Medi</a:t>
            </a:r>
            <a:r>
              <a:rPr lang="en-US" sz="2400" dirty="0" smtClean="0"/>
              <a:t>-Cal</a:t>
            </a:r>
          </a:p>
          <a:p>
            <a:r>
              <a:rPr lang="en-US" sz="2400" dirty="0" smtClean="0"/>
              <a:t>No lapses/relapses during pregnancy</a:t>
            </a:r>
          </a:p>
          <a:p>
            <a:r>
              <a:rPr lang="en-US" sz="2400" dirty="0" smtClean="0"/>
              <a:t>New hospital protocol for monitoring infants born to mom’s on MAT</a:t>
            </a:r>
            <a:endParaRPr lang="en-US" sz="2400" dirty="0"/>
          </a:p>
        </p:txBody>
      </p:sp>
    </p:spTree>
    <p:extLst>
      <p:ext uri="{BB962C8B-B14F-4D97-AF65-F5344CB8AC3E}">
        <p14:creationId xmlns:p14="http://schemas.microsoft.com/office/powerpoint/2010/main" val="786999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Imagine…</a:t>
            </a:r>
          </a:p>
        </p:txBody>
      </p:sp>
      <p:sp>
        <p:nvSpPr>
          <p:cNvPr id="3" name="Content Placeholder 2"/>
          <p:cNvSpPr>
            <a:spLocks noGrp="1"/>
          </p:cNvSpPr>
          <p:nvPr>
            <p:ph idx="1"/>
          </p:nvPr>
        </p:nvSpPr>
        <p:spPr>
          <a:xfrm>
            <a:off x="677334" y="1524001"/>
            <a:ext cx="9621025" cy="4517362"/>
          </a:xfrm>
        </p:spPr>
        <p:txBody>
          <a:bodyPr>
            <a:normAutofit fontScale="77500" lnSpcReduction="20000"/>
          </a:bodyPr>
          <a:lstStyle/>
          <a:p>
            <a:r>
              <a:rPr lang="en-US" sz="3200" dirty="0"/>
              <a:t>You are visiting with your sister after a recent visit to the doctor for numbness and tingling in her feet.</a:t>
            </a:r>
          </a:p>
          <a:p>
            <a:r>
              <a:rPr lang="en-US" sz="3200" dirty="0"/>
              <a:t>She says that her doctor told her that she has diabetes and that she is stupid for letting her diet get so out of control.  </a:t>
            </a:r>
          </a:p>
          <a:p>
            <a:r>
              <a:rPr lang="en-US" sz="3200" dirty="0"/>
              <a:t>The doctor’s recommendation is that she see a dietician and gain some self control.  Once she does that, he will consider treating her diabetes directly </a:t>
            </a:r>
            <a:r>
              <a:rPr lang="en-US" sz="3200" dirty="0" smtClean="0"/>
              <a:t>with </a:t>
            </a:r>
            <a:r>
              <a:rPr lang="en-US" sz="3200" dirty="0"/>
              <a:t>medicine.</a:t>
            </a:r>
          </a:p>
          <a:p>
            <a:r>
              <a:rPr lang="en-US" sz="3200" dirty="0"/>
              <a:t>The doctor tells her that treatment with insulin will not do her any good unless she really is ready and he will know that is true when she loses some weight.  </a:t>
            </a:r>
          </a:p>
          <a:p>
            <a:r>
              <a:rPr lang="en-US" sz="3200" dirty="0"/>
              <a:t>The doctor tells her to come back when she really wants to change.  No follow-up appointment is scheduled.</a:t>
            </a:r>
          </a:p>
        </p:txBody>
      </p:sp>
      <p:pic>
        <p:nvPicPr>
          <p:cNvPr id="7" name="Picture 6" descr="Woman covering her face" title="Woman covering face"/>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97819" l="9333" r="88485">
                        <a14:foregroundMark x1="39152" y1="89257" x2="34667" y2="93215"/>
                        <a14:foregroundMark x1="45576" y1="91034" x2="37455" y2="93780"/>
                        <a14:foregroundMark x1="32848" y1="93215" x2="34909" y2="93700"/>
                        <a14:foregroundMark x1="32000" y1="93538" x2="32727" y2="92246"/>
                        <a14:foregroundMark x1="34303" y1="91438" x2="36364" y2="90711"/>
                        <a14:foregroundMark x1="36242" y1="90307" x2="37212" y2="89499"/>
                        <a14:foregroundMark x1="50303" y1="89338" x2="47758" y2="93861"/>
                        <a14:foregroundMark x1="51030" y1="94184" x2="55636" y2="93296"/>
                        <a14:foregroundMark x1="56242" y1="92407" x2="55636" y2="93296"/>
                        <a14:foregroundMark x1="57212" y1="91115" x2="55879" y2="92730"/>
                        <a14:foregroundMark x1="57212" y1="90549" x2="56970" y2="91195"/>
                        <a14:foregroundMark x1="48606" y1="91519" x2="48121" y2="92326"/>
                        <a14:foregroundMark x1="45697" y1="89499" x2="46061" y2="90388"/>
                        <a14:foregroundMark x1="45818" y1="91519" x2="43152" y2="92003"/>
                        <a14:foregroundMark x1="46303" y1="90953" x2="45455" y2="91519"/>
                        <a14:foregroundMark x1="43394" y1="92246" x2="40242" y2="92973"/>
                      </a14:backgroundRemoval>
                    </a14:imgEffect>
                  </a14:imgLayer>
                </a14:imgProps>
              </a:ext>
              <a:ext uri="{28A0092B-C50C-407E-A947-70E740481C1C}">
                <a14:useLocalDpi xmlns:a14="http://schemas.microsoft.com/office/drawing/2010/main" val="0"/>
              </a:ext>
            </a:extLst>
          </a:blip>
          <a:srcRect l="23017" t="3523" r="23458" b="2965"/>
          <a:stretch/>
        </p:blipFill>
        <p:spPr>
          <a:xfrm>
            <a:off x="10298359" y="1521973"/>
            <a:ext cx="2053732" cy="5383652"/>
          </a:xfrm>
          <a:prstGeom prst="rect">
            <a:avLst/>
          </a:prstGeom>
        </p:spPr>
      </p:pic>
      <p:sp>
        <p:nvSpPr>
          <p:cNvPr id="4" name="Slide Number Placeholder 3"/>
          <p:cNvSpPr>
            <a:spLocks noGrp="1"/>
          </p:cNvSpPr>
          <p:nvPr>
            <p:ph type="sldNum" sz="quarter" idx="12"/>
          </p:nvPr>
        </p:nvSpPr>
        <p:spPr/>
        <p:txBody>
          <a:bodyPr/>
          <a:lstStyle/>
          <a:p>
            <a:fld id="{1AB15DB1-8E10-4517-86FA-3AB67A7F16AE}" type="slidenum">
              <a:rPr lang="en-US" smtClean="0"/>
              <a:t>3</a:t>
            </a:fld>
            <a:endParaRPr lang="en-US"/>
          </a:p>
        </p:txBody>
      </p:sp>
    </p:spTree>
    <p:extLst>
      <p:ext uri="{BB962C8B-B14F-4D97-AF65-F5344CB8AC3E}">
        <p14:creationId xmlns:p14="http://schemas.microsoft.com/office/powerpoint/2010/main" val="364966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500"/>
                                        <p:tgtEl>
                                          <p:spTgt spid="7"/>
                                        </p:tgtEl>
                                      </p:cBhvr>
                                    </p:animEffect>
                                  </p:childTnLst>
                                </p:cTn>
                              </p:par>
                            </p:childTnLst>
                          </p:cTn>
                        </p:par>
                        <p:par>
                          <p:cTn id="8" fill="hold">
                            <p:stCondLst>
                              <p:cond delay="3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630" y="721359"/>
            <a:ext cx="10776856" cy="1320800"/>
          </a:xfrm>
        </p:spPr>
        <p:txBody>
          <a:bodyPr/>
          <a:lstStyle/>
          <a:p>
            <a:r>
              <a:rPr lang="en-US" dirty="0" smtClean="0"/>
              <a:t>A Tale of Two Pregnancies (cont’d)</a:t>
            </a:r>
            <a:endParaRPr lang="en-US" dirty="0"/>
          </a:p>
        </p:txBody>
      </p:sp>
      <p:sp>
        <p:nvSpPr>
          <p:cNvPr id="5" name="Content Placeholder 4"/>
          <p:cNvSpPr>
            <a:spLocks noGrp="1"/>
          </p:cNvSpPr>
          <p:nvPr>
            <p:ph sz="half" idx="1"/>
          </p:nvPr>
        </p:nvSpPr>
        <p:spPr/>
        <p:txBody>
          <a:bodyPr>
            <a:normAutofit/>
          </a:bodyPr>
          <a:lstStyle/>
          <a:p>
            <a:r>
              <a:rPr lang="en-US" sz="2400" dirty="0" smtClean="0"/>
              <a:t>Uncomplicated vaginal delivery</a:t>
            </a:r>
          </a:p>
          <a:p>
            <a:r>
              <a:rPr lang="en-US" sz="2400" dirty="0" smtClean="0"/>
              <a:t>Offered pain meds but declined them</a:t>
            </a:r>
            <a:endParaRPr lang="en-US" sz="2400" dirty="0"/>
          </a:p>
          <a:p>
            <a:r>
              <a:rPr lang="en-US" sz="2400" dirty="0" smtClean="0"/>
              <a:t>Discharged at 48 hours post-delivery</a:t>
            </a:r>
          </a:p>
          <a:p>
            <a:r>
              <a:rPr lang="en-US" sz="2400" dirty="0" smtClean="0"/>
              <a:t>Infant thrived over 3 years of follow up</a:t>
            </a:r>
            <a:endParaRPr lang="en-US" sz="2400" dirty="0"/>
          </a:p>
        </p:txBody>
      </p:sp>
      <p:sp>
        <p:nvSpPr>
          <p:cNvPr id="6" name="Content Placeholder 5"/>
          <p:cNvSpPr>
            <a:spLocks noGrp="1"/>
          </p:cNvSpPr>
          <p:nvPr>
            <p:ph sz="half" idx="2"/>
          </p:nvPr>
        </p:nvSpPr>
        <p:spPr>
          <a:xfrm>
            <a:off x="5670542" y="2115006"/>
            <a:ext cx="4184034" cy="3880773"/>
          </a:xfrm>
        </p:spPr>
        <p:txBody>
          <a:bodyPr>
            <a:noAutofit/>
          </a:bodyPr>
          <a:lstStyle/>
          <a:p>
            <a:r>
              <a:rPr lang="en-US" sz="2400" dirty="0" smtClean="0"/>
              <a:t>Uncomplicated vaginal delivery</a:t>
            </a:r>
          </a:p>
          <a:p>
            <a:r>
              <a:rPr lang="en-US" sz="2400" dirty="0" smtClean="0"/>
              <a:t>Not offered pain meds</a:t>
            </a:r>
          </a:p>
          <a:p>
            <a:r>
              <a:rPr lang="en-US" sz="2400" dirty="0" smtClean="0"/>
              <a:t>Infant held for 2 weeks of treatment for NAS</a:t>
            </a:r>
          </a:p>
          <a:p>
            <a:r>
              <a:rPr lang="en-US" sz="2400" dirty="0" smtClean="0"/>
              <a:t>A CPS case was initiated.</a:t>
            </a:r>
          </a:p>
          <a:p>
            <a:r>
              <a:rPr lang="en-US" sz="2400" dirty="0" smtClean="0"/>
              <a:t>Infant thrived over the next 9 months of follow up</a:t>
            </a:r>
          </a:p>
        </p:txBody>
      </p:sp>
    </p:spTree>
    <p:extLst>
      <p:ext uri="{BB962C8B-B14F-4D97-AF65-F5344CB8AC3E}">
        <p14:creationId xmlns:p14="http://schemas.microsoft.com/office/powerpoint/2010/main" val="1916572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6" name="Text Placeholder 5"/>
          <p:cNvSpPr>
            <a:spLocks noGrp="1"/>
          </p:cNvSpPr>
          <p:nvPr>
            <p:ph type="body" sz="half" idx="4294967295"/>
          </p:nvPr>
        </p:nvSpPr>
        <p:spPr>
          <a:xfrm>
            <a:off x="1750635" y="2817699"/>
            <a:ext cx="3854450" cy="2584450"/>
          </a:xfrm>
        </p:spPr>
        <p:txBody>
          <a:bodyPr>
            <a:normAutofit/>
          </a:bodyPr>
          <a:lstStyle/>
          <a:p>
            <a:pPr marL="342900" indent="-342900">
              <a:buFont typeface="Arial" panose="020B0604020202020204" pitchFamily="34" charset="0"/>
              <a:buChar char="•"/>
            </a:pPr>
            <a:r>
              <a:rPr lang="en-US" sz="2400" dirty="0" smtClean="0"/>
              <a:t>Fear</a:t>
            </a:r>
          </a:p>
          <a:p>
            <a:pPr marL="342900" indent="-342900">
              <a:buFont typeface="Arial" panose="020B0604020202020204" pitchFamily="34" charset="0"/>
              <a:buChar char="•"/>
            </a:pPr>
            <a:r>
              <a:rPr lang="en-US" sz="2400" dirty="0" smtClean="0"/>
              <a:t>Compassion Fatigue</a:t>
            </a:r>
          </a:p>
          <a:p>
            <a:pPr marL="342900" indent="-342900">
              <a:buFont typeface="Arial" panose="020B0604020202020204" pitchFamily="34" charset="0"/>
              <a:buChar char="•"/>
            </a:pPr>
            <a:r>
              <a:rPr lang="en-US" sz="2400" dirty="0" smtClean="0"/>
              <a:t>No “long term” view</a:t>
            </a:r>
          </a:p>
        </p:txBody>
      </p:sp>
      <p:pic>
        <p:nvPicPr>
          <p:cNvPr id="7" name="Picture Placeholder 6" descr="Mom holding baby in hospital setting" title="Mom and baby"/>
          <p:cNvPicPr>
            <a:picLocks noGrp="1" noChangeAspect="1"/>
          </p:cNvPicPr>
          <p:nvPr>
            <p:ph idx="4294967295"/>
          </p:nvPr>
        </p:nvPicPr>
        <p:blipFill>
          <a:blip r:embed="rId2"/>
          <a:stretch>
            <a:fillRect/>
          </a:stretch>
        </p:blipFill>
        <p:spPr bwMode="gray">
          <a:xfrm>
            <a:off x="6678386" y="1114199"/>
            <a:ext cx="3873500" cy="5175250"/>
          </a:xfrm>
          <a:prstGeom prst="rect">
            <a:avLst/>
          </a:prstGeom>
          <a:pattFill prst="dotGrid">
            <a:fgClr>
              <a:schemeClr val="bg2">
                <a:lumMod val="60000"/>
                <a:lumOff val="40000"/>
              </a:schemeClr>
            </a:fgClr>
            <a:bgClr>
              <a:schemeClr val="bg1"/>
            </a:bgClr>
          </a:pattFill>
        </p:spPr>
      </p:pic>
    </p:spTree>
    <p:extLst>
      <p:ext uri="{BB962C8B-B14F-4D97-AF65-F5344CB8AC3E}">
        <p14:creationId xmlns:p14="http://schemas.microsoft.com/office/powerpoint/2010/main" val="3005199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Bias</a:t>
            </a:r>
            <a:endParaRPr lang="en-US" dirty="0"/>
          </a:p>
        </p:txBody>
      </p:sp>
      <p:sp>
        <p:nvSpPr>
          <p:cNvPr id="3" name="Content Placeholder 2"/>
          <p:cNvSpPr>
            <a:spLocks noGrp="1"/>
          </p:cNvSpPr>
          <p:nvPr>
            <p:ph idx="1"/>
          </p:nvPr>
        </p:nvSpPr>
        <p:spPr/>
        <p:txBody>
          <a:bodyPr/>
          <a:lstStyle/>
          <a:p>
            <a:r>
              <a:rPr lang="en-US" dirty="0" smtClean="0"/>
              <a:t>36 y/o female stable on MAT for 2.5 years</a:t>
            </a:r>
          </a:p>
          <a:p>
            <a:r>
              <a:rPr lang="en-US" dirty="0" smtClean="0"/>
              <a:t>Domestic Assault, left at the door to our clinic with multiple stab wounds</a:t>
            </a:r>
          </a:p>
          <a:p>
            <a:r>
              <a:rPr lang="en-US" dirty="0" smtClean="0"/>
              <a:t>What comes next?</a:t>
            </a:r>
          </a:p>
          <a:p>
            <a:pPr lvl="1"/>
            <a:r>
              <a:rPr lang="en-US" dirty="0" smtClean="0"/>
              <a:t>Law Enforcement</a:t>
            </a:r>
          </a:p>
          <a:p>
            <a:pPr lvl="1"/>
            <a:r>
              <a:rPr lang="en-US" dirty="0" smtClean="0"/>
              <a:t>Shelter (?)</a:t>
            </a:r>
          </a:p>
          <a:p>
            <a:pPr lvl="1"/>
            <a:r>
              <a:rPr lang="en-US" dirty="0" smtClean="0"/>
              <a:t>Hospitalization</a:t>
            </a:r>
          </a:p>
          <a:p>
            <a:pPr lvl="1"/>
            <a:r>
              <a:rPr lang="en-US" dirty="0" smtClean="0"/>
              <a:t>Follow up care</a:t>
            </a:r>
            <a:endParaRPr lang="en-US" dirty="0"/>
          </a:p>
        </p:txBody>
      </p:sp>
    </p:spTree>
    <p:extLst>
      <p:ext uri="{BB962C8B-B14F-4D97-AF65-F5344CB8AC3E}">
        <p14:creationId xmlns:p14="http://schemas.microsoft.com/office/powerpoint/2010/main" val="837311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32" y="377371"/>
            <a:ext cx="8596668" cy="1320800"/>
          </a:xfrm>
        </p:spPr>
        <p:txBody>
          <a:bodyPr/>
          <a:lstStyle/>
          <a:p>
            <a:r>
              <a:rPr lang="en-US" dirty="0" smtClean="0">
                <a:solidFill>
                  <a:schemeClr val="bg1"/>
                </a:solidFill>
              </a:rPr>
              <a:t>Love</a:t>
            </a:r>
            <a:endParaRPr lang="en-US" dirty="0">
              <a:solidFill>
                <a:schemeClr val="bg1"/>
              </a:solidFill>
            </a:endParaRPr>
          </a:p>
        </p:txBody>
      </p:sp>
      <p:pic>
        <p:nvPicPr>
          <p:cNvPr id="1028" name="Picture 4" descr="rayscale Photo of Baby Feet With Father and Mother Hands in Heart 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170517"/>
            <a:ext cx="7010400" cy="4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411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Panel Discussion</a:t>
            </a:r>
            <a:endParaRPr lang="en-US" sz="4400" dirty="0"/>
          </a:p>
        </p:txBody>
      </p:sp>
      <p:sp>
        <p:nvSpPr>
          <p:cNvPr id="3" name="Content Placeholder 2"/>
          <p:cNvSpPr>
            <a:spLocks noGrp="1"/>
          </p:cNvSpPr>
          <p:nvPr>
            <p:ph idx="1"/>
          </p:nvPr>
        </p:nvSpPr>
        <p:spPr>
          <a:xfrm>
            <a:off x="677334" y="2205941"/>
            <a:ext cx="10139158" cy="4517362"/>
          </a:xfrm>
        </p:spPr>
        <p:txBody>
          <a:bodyPr/>
          <a:lstStyle/>
          <a:p>
            <a:r>
              <a:rPr lang="en-US" dirty="0" smtClean="0"/>
              <a:t>Candy Stockton-Joreteg, MD, Provider</a:t>
            </a:r>
          </a:p>
          <a:p>
            <a:r>
              <a:rPr lang="en-US" dirty="0" smtClean="0"/>
              <a:t>Alex N., Consumer</a:t>
            </a:r>
            <a:endParaRPr lang="en-US" dirty="0"/>
          </a:p>
        </p:txBody>
      </p:sp>
    </p:spTree>
    <p:extLst>
      <p:ext uri="{BB962C8B-B14F-4D97-AF65-F5344CB8AC3E}">
        <p14:creationId xmlns:p14="http://schemas.microsoft.com/office/powerpoint/2010/main" val="306857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51" y="2483005"/>
            <a:ext cx="10139158" cy="797169"/>
          </a:xfrm>
        </p:spPr>
        <p:txBody>
          <a:bodyPr>
            <a:noAutofit/>
          </a:bodyPr>
          <a:lstStyle/>
          <a:p>
            <a:r>
              <a:rPr lang="en-US" sz="4800" dirty="0" smtClean="0"/>
              <a:t>Questions??</a:t>
            </a:r>
            <a:endParaRPr lang="en-US" sz="4800" dirty="0"/>
          </a:p>
        </p:txBody>
      </p:sp>
    </p:spTree>
    <p:extLst>
      <p:ext uri="{BB962C8B-B14F-4D97-AF65-F5344CB8AC3E}">
        <p14:creationId xmlns:p14="http://schemas.microsoft.com/office/powerpoint/2010/main" val="64863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Contact Information</a:t>
            </a:r>
            <a:endParaRPr lang="en-US" sz="4400" dirty="0"/>
          </a:p>
        </p:txBody>
      </p:sp>
      <p:sp>
        <p:nvSpPr>
          <p:cNvPr id="3" name="Content Placeholder 2"/>
          <p:cNvSpPr>
            <a:spLocks noGrp="1"/>
          </p:cNvSpPr>
          <p:nvPr>
            <p:ph idx="1"/>
          </p:nvPr>
        </p:nvSpPr>
        <p:spPr>
          <a:xfrm>
            <a:off x="677334" y="1867212"/>
            <a:ext cx="10139158" cy="4517362"/>
          </a:xfrm>
        </p:spPr>
        <p:txBody>
          <a:bodyPr/>
          <a:lstStyle/>
          <a:p>
            <a:pPr marL="0" indent="0" algn="ctr" defTabSz="914400">
              <a:spcBef>
                <a:spcPts val="0"/>
              </a:spcBef>
              <a:buFont typeface="Arial" pitchFamily="34" charset="0"/>
              <a:buNone/>
            </a:pPr>
            <a:r>
              <a:rPr lang="en-US" dirty="0">
                <a:solidFill>
                  <a:schemeClr val="tx1"/>
                </a:solidFill>
              </a:rPr>
              <a:t>Thomas E. Freese, PhD </a:t>
            </a:r>
          </a:p>
          <a:p>
            <a:pPr marL="0" indent="0" algn="ctr" defTabSz="914400">
              <a:spcBef>
                <a:spcPts val="0"/>
              </a:spcBef>
              <a:buFont typeface="Arial" pitchFamily="34" charset="0"/>
              <a:buNone/>
            </a:pPr>
            <a:r>
              <a:rPr lang="en-US" dirty="0">
                <a:solidFill>
                  <a:prstClr val="white">
                    <a:lumMod val="65000"/>
                  </a:prstClr>
                </a:solidFill>
                <a:hlinkClick r:id="rId2"/>
              </a:rPr>
              <a:t>tfreese@mednet.ucla.edu</a:t>
            </a:r>
            <a:endParaRPr lang="en-US" dirty="0">
              <a:solidFill>
                <a:prstClr val="white">
                  <a:lumMod val="65000"/>
                </a:prstClr>
              </a:solidFill>
            </a:endParaRPr>
          </a:p>
          <a:p>
            <a:pPr marL="0" indent="0" algn="ctr" defTabSz="914400">
              <a:spcBef>
                <a:spcPts val="0"/>
              </a:spcBef>
              <a:buFont typeface="Arial" pitchFamily="34" charset="0"/>
              <a:buNone/>
            </a:pPr>
            <a:endParaRPr lang="en-US" dirty="0" smtClean="0">
              <a:solidFill>
                <a:prstClr val="white">
                  <a:lumMod val="65000"/>
                </a:prstClr>
              </a:solidFill>
            </a:endParaRPr>
          </a:p>
          <a:p>
            <a:pPr marL="0" indent="0" algn="ctr" defTabSz="914400">
              <a:spcBef>
                <a:spcPts val="0"/>
              </a:spcBef>
              <a:buFont typeface="Arial" pitchFamily="34" charset="0"/>
              <a:buNone/>
            </a:pPr>
            <a:r>
              <a:rPr lang="en-US" dirty="0" smtClean="0">
                <a:solidFill>
                  <a:prstClr val="white">
                    <a:lumMod val="65000"/>
                  </a:prstClr>
                </a:solidFill>
              </a:rPr>
              <a:t>Gloria Miele, Ph.D.</a:t>
            </a:r>
          </a:p>
          <a:p>
            <a:pPr marL="0" indent="0" algn="ctr" defTabSz="914400">
              <a:spcBef>
                <a:spcPts val="0"/>
              </a:spcBef>
              <a:buFont typeface="Arial" pitchFamily="34" charset="0"/>
              <a:buNone/>
            </a:pPr>
            <a:r>
              <a:rPr lang="en-US" dirty="0" smtClean="0">
                <a:solidFill>
                  <a:prstClr val="white">
                    <a:lumMod val="65000"/>
                  </a:prstClr>
                </a:solidFill>
                <a:hlinkClick r:id="rId3"/>
              </a:rPr>
              <a:t>gmiele@mednet.ucla.edu</a:t>
            </a:r>
            <a:endParaRPr lang="en-US" dirty="0" smtClean="0">
              <a:solidFill>
                <a:prstClr val="white">
                  <a:lumMod val="65000"/>
                </a:prstClr>
              </a:solidFill>
            </a:endParaRPr>
          </a:p>
          <a:p>
            <a:pPr marL="0" indent="0" algn="ctr" defTabSz="914400">
              <a:spcBef>
                <a:spcPts val="0"/>
              </a:spcBef>
              <a:buFont typeface="Arial" pitchFamily="34" charset="0"/>
              <a:buNone/>
            </a:pPr>
            <a:endParaRPr lang="en-US" dirty="0">
              <a:solidFill>
                <a:prstClr val="white">
                  <a:lumMod val="65000"/>
                </a:prstClr>
              </a:solidFill>
            </a:endParaRPr>
          </a:p>
          <a:p>
            <a:pPr marL="0" indent="0" algn="ctr" defTabSz="914400">
              <a:spcBef>
                <a:spcPts val="0"/>
              </a:spcBef>
              <a:buFont typeface="Arial" pitchFamily="34" charset="0"/>
              <a:buNone/>
            </a:pPr>
            <a:r>
              <a:rPr lang="en-US" dirty="0" smtClean="0">
                <a:solidFill>
                  <a:prstClr val="white">
                    <a:lumMod val="65000"/>
                  </a:prstClr>
                </a:solidFill>
                <a:hlinkClick r:id="rId4"/>
              </a:rPr>
              <a:t>CA Hub and Spoke Project Website</a:t>
            </a:r>
            <a:endParaRPr lang="en-US" dirty="0" smtClean="0">
              <a:solidFill>
                <a:prstClr val="white">
                  <a:lumMod val="65000"/>
                </a:prstClr>
              </a:solidFill>
            </a:endParaRPr>
          </a:p>
          <a:p>
            <a:pPr marL="0" indent="0" algn="ctr" defTabSz="914400">
              <a:spcBef>
                <a:spcPts val="0"/>
              </a:spcBef>
              <a:buFont typeface="Arial" pitchFamily="34" charset="0"/>
              <a:buNone/>
            </a:pPr>
            <a:endParaRPr lang="en-US" dirty="0">
              <a:solidFill>
                <a:prstClr val="white">
                  <a:lumMod val="65000"/>
                </a:prstClr>
              </a:solidFill>
            </a:endParaRPr>
          </a:p>
          <a:p>
            <a:pPr marL="0" indent="0" algn="ctr" defTabSz="914400">
              <a:spcBef>
                <a:spcPts val="0"/>
              </a:spcBef>
              <a:buFont typeface="Arial" pitchFamily="34" charset="0"/>
              <a:buNone/>
            </a:pPr>
            <a:r>
              <a:rPr lang="en-US" dirty="0" smtClean="0">
                <a:solidFill>
                  <a:prstClr val="white">
                    <a:lumMod val="65000"/>
                  </a:prstClr>
                </a:solidFill>
              </a:rPr>
              <a:t>Join our </a:t>
            </a:r>
            <a:r>
              <a:rPr lang="en-US" dirty="0" err="1" smtClean="0">
                <a:solidFill>
                  <a:prstClr val="white">
                    <a:lumMod val="65000"/>
                  </a:prstClr>
                </a:solidFill>
              </a:rPr>
              <a:t>ListServe</a:t>
            </a:r>
            <a:r>
              <a:rPr lang="en-US" dirty="0" smtClean="0">
                <a:solidFill>
                  <a:prstClr val="white">
                    <a:lumMod val="65000"/>
                  </a:prstClr>
                </a:solidFill>
              </a:rPr>
              <a:t>! </a:t>
            </a:r>
          </a:p>
          <a:p>
            <a:pPr marL="0" indent="0" algn="ctr" defTabSz="914400">
              <a:spcBef>
                <a:spcPts val="0"/>
              </a:spcBef>
              <a:buFont typeface="Arial" pitchFamily="34" charset="0"/>
              <a:buNone/>
            </a:pPr>
            <a:r>
              <a:rPr lang="en-US" dirty="0" smtClean="0">
                <a:solidFill>
                  <a:prstClr val="white">
                    <a:lumMod val="65000"/>
                  </a:prstClr>
                </a:solidFill>
              </a:rPr>
              <a:t>Email kimberlyvalencia@mednet.ucla.edu</a:t>
            </a:r>
          </a:p>
          <a:p>
            <a:pPr marL="0" indent="0" algn="ctr" defTabSz="914400">
              <a:spcBef>
                <a:spcPts val="0"/>
              </a:spcBef>
              <a:buFont typeface="Arial" pitchFamily="34" charset="0"/>
              <a:buNone/>
            </a:pPr>
            <a:endParaRPr lang="en-US" dirty="0">
              <a:solidFill>
                <a:prstClr val="white">
                  <a:lumMod val="65000"/>
                </a:prstClr>
              </a:solidFill>
            </a:endParaRPr>
          </a:p>
        </p:txBody>
      </p:sp>
    </p:spTree>
    <p:extLst>
      <p:ext uri="{BB962C8B-B14F-4D97-AF65-F5344CB8AC3E}">
        <p14:creationId xmlns:p14="http://schemas.microsoft.com/office/powerpoint/2010/main" val="1277297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impact might this have? </a:t>
            </a:r>
            <a:endParaRPr lang="en-US" sz="4400" dirty="0"/>
          </a:p>
        </p:txBody>
      </p:sp>
      <p:sp>
        <p:nvSpPr>
          <p:cNvPr id="5" name="Content Placeholder 4"/>
          <p:cNvSpPr>
            <a:spLocks noGrp="1"/>
          </p:cNvSpPr>
          <p:nvPr>
            <p:ph idx="1"/>
          </p:nvPr>
        </p:nvSpPr>
        <p:spPr/>
        <p:txBody>
          <a:bodyPr/>
          <a:lstStyle/>
          <a:p>
            <a:r>
              <a:rPr lang="en-US" dirty="0" smtClean="0"/>
              <a:t>For the patient</a:t>
            </a:r>
          </a:p>
          <a:p>
            <a:r>
              <a:rPr lang="en-US" dirty="0" smtClean="0"/>
              <a:t>For her family</a:t>
            </a:r>
          </a:p>
          <a:p>
            <a:r>
              <a:rPr lang="en-US" dirty="0" smtClean="0"/>
              <a:t>For the doctor and health care team</a:t>
            </a:r>
            <a:endParaRPr lang="en-US" dirty="0"/>
          </a:p>
        </p:txBody>
      </p:sp>
      <p:sp>
        <p:nvSpPr>
          <p:cNvPr id="4" name="Slide Number Placeholder 3"/>
          <p:cNvSpPr>
            <a:spLocks noGrp="1"/>
          </p:cNvSpPr>
          <p:nvPr>
            <p:ph type="sldNum" sz="quarter" idx="12"/>
          </p:nvPr>
        </p:nvSpPr>
        <p:spPr/>
        <p:txBody>
          <a:bodyPr/>
          <a:lstStyle/>
          <a:p>
            <a:fld id="{1AB15DB1-8E10-4517-86FA-3AB67A7F16AE}" type="slidenum">
              <a:rPr lang="en-US" smtClean="0"/>
              <a:t>4</a:t>
            </a:fld>
            <a:endParaRPr lang="en-US"/>
          </a:p>
        </p:txBody>
      </p:sp>
    </p:spTree>
    <p:extLst>
      <p:ext uri="{BB962C8B-B14F-4D97-AF65-F5344CB8AC3E}">
        <p14:creationId xmlns:p14="http://schemas.microsoft.com/office/powerpoint/2010/main" val="257099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is Stigma?</a:t>
            </a:r>
            <a:endParaRPr lang="en-US" sz="4400" dirty="0"/>
          </a:p>
        </p:txBody>
      </p:sp>
      <p:sp>
        <p:nvSpPr>
          <p:cNvPr id="3" name="Content Placeholder 2"/>
          <p:cNvSpPr>
            <a:spLocks noGrp="1"/>
          </p:cNvSpPr>
          <p:nvPr>
            <p:ph idx="1"/>
          </p:nvPr>
        </p:nvSpPr>
        <p:spPr>
          <a:xfrm>
            <a:off x="1807517" y="1691510"/>
            <a:ext cx="6314480" cy="4517362"/>
          </a:xfrm>
        </p:spPr>
        <p:txBody>
          <a:bodyPr>
            <a:normAutofit/>
          </a:bodyPr>
          <a:lstStyle/>
          <a:p>
            <a:r>
              <a:rPr lang="en-US" sz="3200" dirty="0" smtClean="0"/>
              <a:t>A mark of shame: Stain</a:t>
            </a:r>
          </a:p>
          <a:p>
            <a:r>
              <a:rPr lang="en-US" sz="3200" dirty="0" smtClean="0"/>
              <a:t>An identifying mark or characteristic; especially: a specific sign that indicates the </a:t>
            </a:r>
            <a:r>
              <a:rPr lang="en-US" sz="3200" dirty="0"/>
              <a:t>presence of a </a:t>
            </a:r>
            <a:r>
              <a:rPr lang="en-US" sz="3200" dirty="0" smtClean="0"/>
              <a:t>disease</a:t>
            </a:r>
            <a:endParaRPr lang="en-US" sz="2800" dirty="0" smtClean="0"/>
          </a:p>
          <a:p>
            <a:endParaRPr lang="en-US" sz="2800" dirty="0"/>
          </a:p>
          <a:p>
            <a:endParaRPr lang="en-US" sz="2800" dirty="0" smtClean="0"/>
          </a:p>
          <a:p>
            <a:pPr marL="0" indent="0" algn="r">
              <a:buNone/>
            </a:pPr>
            <a:r>
              <a:rPr lang="en-US" sz="2800" dirty="0" smtClean="0"/>
              <a:t>Merriam-Webster</a:t>
            </a:r>
            <a:endParaRPr lang="en-US" sz="3200" dirty="0" smtClean="0"/>
          </a:p>
        </p:txBody>
      </p:sp>
      <p:pic>
        <p:nvPicPr>
          <p:cNvPr id="240644" name="Picture 9" descr="Face of older woman looking at camera&#10;iStock_000010562148Small.jpg" title="Woman's fac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6414" y="1497425"/>
            <a:ext cx="167957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5" name="Picture 10" descr="Face of younger mixed-race man looking down. &#10;iStock_000014432856Small.jpg" title="Man's fac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14827" y="4229435"/>
            <a:ext cx="1681162"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437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Helvetica" charset="0"/>
                <a:ea typeface="Helvetica" charset="0"/>
                <a:cs typeface="Helvetica" charset="0"/>
              </a:rPr>
              <a:t>The Negative Power of Stigma</a:t>
            </a:r>
          </a:p>
        </p:txBody>
      </p:sp>
      <p:sp>
        <p:nvSpPr>
          <p:cNvPr id="3" name="Subtitle 2"/>
          <p:cNvSpPr>
            <a:spLocks noGrp="1"/>
          </p:cNvSpPr>
          <p:nvPr>
            <p:ph idx="1"/>
          </p:nvPr>
        </p:nvSpPr>
        <p:spPr/>
        <p:txBody>
          <a:bodyPr>
            <a:noAutofit/>
          </a:bodyPr>
          <a:lstStyle/>
          <a:p>
            <a:r>
              <a:rPr lang="en-US" sz="2800" dirty="0">
                <a:latin typeface="Helvetica" charset="0"/>
                <a:ea typeface="Helvetica" charset="0"/>
                <a:cs typeface="Helvetica" charset="0"/>
              </a:rPr>
              <a:t>One can argue that no other medical condition is shrouded in stigma like that of substance use disorders. This harmful stigma affects those who are suffering, their loved ones, and often numerous others connected to the individual. </a:t>
            </a:r>
          </a:p>
          <a:p>
            <a:endParaRPr lang="en-US" sz="400" u="sng" dirty="0">
              <a:latin typeface="Helvetica" charset="0"/>
              <a:ea typeface="Helvetica" charset="0"/>
              <a:cs typeface="Helvetica" charset="0"/>
            </a:endParaRPr>
          </a:p>
          <a:p>
            <a:r>
              <a:rPr lang="en-US" sz="2800" dirty="0">
                <a:latin typeface="Helvetica" charset="0"/>
                <a:ea typeface="Helvetica" charset="0"/>
                <a:cs typeface="Helvetica" charset="0"/>
              </a:rPr>
              <a:t>Sadly, it is often due to this stigma that those in need of treatment do not seek medical attention</a:t>
            </a:r>
            <a:r>
              <a:rPr lang="en-US" sz="2800" dirty="0" smtClean="0">
                <a:latin typeface="Helvetica" charset="0"/>
                <a:ea typeface="Helvetica" charset="0"/>
                <a:cs typeface="Helvetica" charset="0"/>
              </a:rPr>
              <a:t>.</a:t>
            </a:r>
          </a:p>
          <a:p>
            <a:r>
              <a:rPr lang="en-US" sz="2800" dirty="0">
                <a:latin typeface="Helvetica" charset="0"/>
                <a:ea typeface="Helvetica" charset="0"/>
                <a:cs typeface="Helvetica" charset="0"/>
              </a:rPr>
              <a:t>Substance use disorders are one of the most misunderstood and mischaracterized health conditions we face as a society. Every year, more people die from alcohol and drug overdoses than in car crashes</a:t>
            </a:r>
            <a:r>
              <a:rPr lang="en-US" sz="2800" dirty="0" smtClean="0">
                <a:latin typeface="Helvetica" charset="0"/>
                <a:ea typeface="Helvetica" charset="0"/>
                <a:cs typeface="Helvetica" charset="0"/>
              </a:rPr>
              <a:t>.</a:t>
            </a:r>
            <a:endParaRPr lang="en-US" sz="2800"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B15DB1-8E10-4517-86FA-3AB67A7F16AE}" type="slidenum">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83326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Stigma Versus Discrimination</a:t>
            </a:r>
          </a:p>
        </p:txBody>
      </p:sp>
      <p:sp>
        <p:nvSpPr>
          <p:cNvPr id="3" name="Content Placeholder 2"/>
          <p:cNvSpPr>
            <a:spLocks noGrp="1"/>
          </p:cNvSpPr>
          <p:nvPr>
            <p:ph idx="1"/>
          </p:nvPr>
        </p:nvSpPr>
        <p:spPr/>
        <p:txBody>
          <a:bodyPr>
            <a:normAutofit/>
          </a:bodyPr>
          <a:lstStyle/>
          <a:p>
            <a:r>
              <a:rPr lang="en-US" sz="2800" dirty="0"/>
              <a:t>In 2017, Dr. Kim Johnson</a:t>
            </a:r>
            <a:r>
              <a:rPr lang="en-US" sz="2800" dirty="0" smtClean="0"/>
              <a:t>, former </a:t>
            </a:r>
            <a:r>
              <a:rPr lang="en-US" sz="2800" dirty="0"/>
              <a:t>Director of CSAT, issued guidance that providers should talk less about stigma and more about discrimination.</a:t>
            </a:r>
          </a:p>
          <a:p>
            <a:pPr lvl="1"/>
            <a:r>
              <a:rPr lang="en-US" sz="2400" dirty="0">
                <a:solidFill>
                  <a:schemeClr val="tx1"/>
                </a:solidFill>
              </a:rPr>
              <a:t>In doing this we talk about the perpetrator of the problem rather that the victim of the trauma.</a:t>
            </a:r>
          </a:p>
          <a:p>
            <a:pPr lvl="1"/>
            <a:r>
              <a:rPr lang="en-US" sz="2400" dirty="0">
                <a:solidFill>
                  <a:schemeClr val="tx1"/>
                </a:solidFill>
              </a:rPr>
              <a:t>By more directly identifying the source, we can more easily see it when it occurs and identity strategies to intervene earlier and/or prevent it</a:t>
            </a:r>
          </a:p>
        </p:txBody>
      </p:sp>
      <p:sp>
        <p:nvSpPr>
          <p:cNvPr id="4" name="Slide Number Placeholder 3"/>
          <p:cNvSpPr>
            <a:spLocks noGrp="1"/>
          </p:cNvSpPr>
          <p:nvPr>
            <p:ph type="sldNum" sz="quarter" idx="12"/>
          </p:nvPr>
        </p:nvSpPr>
        <p:spPr/>
        <p:txBody>
          <a:bodyPr/>
          <a:lstStyle/>
          <a:p>
            <a:fld id="{1AB15DB1-8E10-4517-86FA-3AB67A7F16AE}" type="slidenum">
              <a:rPr lang="en-US" smtClean="0"/>
              <a:t>7</a:t>
            </a:fld>
            <a:endParaRPr lang="en-US"/>
          </a:p>
        </p:txBody>
      </p:sp>
    </p:spTree>
    <p:extLst>
      <p:ext uri="{BB962C8B-B14F-4D97-AF65-F5344CB8AC3E}">
        <p14:creationId xmlns:p14="http://schemas.microsoft.com/office/powerpoint/2010/main" val="131693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6000" dirty="0"/>
              <a:t>Evidence-Based Practices </a:t>
            </a:r>
            <a:br>
              <a:rPr lang="en-US" sz="6000" dirty="0"/>
            </a:br>
            <a:r>
              <a:rPr lang="en-US" sz="6000" dirty="0"/>
              <a:t>and </a:t>
            </a:r>
            <a:r>
              <a:rPr lang="en-US" sz="6000" dirty="0" smtClean="0"/>
              <a:t>Personal </a:t>
            </a:r>
            <a:r>
              <a:rPr lang="en-US" sz="6000" dirty="0"/>
              <a:t>Beliefs</a:t>
            </a:r>
          </a:p>
        </p:txBody>
      </p:sp>
      <p:pic>
        <p:nvPicPr>
          <p:cNvPr id="7" name="Picture 6" descr="shutterstock_150820754.jpg" title="Woman thinki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641600"/>
            <a:ext cx="3621779" cy="4216400"/>
          </a:xfrm>
          <a:prstGeom prst="rect">
            <a:avLst/>
          </a:prstGeom>
        </p:spPr>
      </p:pic>
      <p:sp>
        <p:nvSpPr>
          <p:cNvPr id="4" name="Slide Number Placeholder 3"/>
          <p:cNvSpPr>
            <a:spLocks noGrp="1"/>
          </p:cNvSpPr>
          <p:nvPr>
            <p:ph type="sldNum" sz="quarter" idx="12"/>
          </p:nvPr>
        </p:nvSpPr>
        <p:spPr/>
        <p:txBody>
          <a:bodyPr/>
          <a:lstStyle/>
          <a:p>
            <a:fld id="{1AB15DB1-8E10-4517-86FA-3AB67A7F16AE}" type="slidenum">
              <a:rPr lang="en-US" smtClean="0"/>
              <a:t>8</a:t>
            </a:fld>
            <a:endParaRPr lang="en-US"/>
          </a:p>
        </p:txBody>
      </p:sp>
    </p:spTree>
    <p:extLst>
      <p:ext uri="{BB962C8B-B14F-4D97-AF65-F5344CB8AC3E}">
        <p14:creationId xmlns:p14="http://schemas.microsoft.com/office/powerpoint/2010/main" val="1632749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564995"/>
            <a:ext cx="10139158" cy="797169"/>
          </a:xfrm>
        </p:spPr>
        <p:txBody>
          <a:bodyPr>
            <a:noAutofit/>
          </a:bodyPr>
          <a:lstStyle/>
          <a:p>
            <a:r>
              <a:rPr lang="en-US" sz="4000" dirty="0"/>
              <a:t>Evidence-Based </a:t>
            </a:r>
            <a:r>
              <a:rPr lang="en-US" sz="4000" dirty="0" smtClean="0"/>
              <a:t>Practices (EBPs) </a:t>
            </a:r>
            <a:r>
              <a:rPr lang="en-US" sz="4000" dirty="0"/>
              <a:t/>
            </a:r>
            <a:br>
              <a:rPr lang="en-US" sz="4000" dirty="0"/>
            </a:br>
            <a:r>
              <a:rPr lang="en-US" sz="4000" dirty="0"/>
              <a:t>and Personal Beliefs</a:t>
            </a:r>
          </a:p>
        </p:txBody>
      </p:sp>
      <p:sp>
        <p:nvSpPr>
          <p:cNvPr id="6" name="Content Placeholder 5"/>
          <p:cNvSpPr>
            <a:spLocks noGrp="1"/>
          </p:cNvSpPr>
          <p:nvPr>
            <p:ph idx="1"/>
          </p:nvPr>
        </p:nvSpPr>
        <p:spPr>
          <a:xfrm>
            <a:off x="677334" y="1889125"/>
            <a:ext cx="10139158" cy="4517362"/>
          </a:xfrm>
        </p:spPr>
        <p:txBody>
          <a:bodyPr>
            <a:normAutofit/>
          </a:bodyPr>
          <a:lstStyle/>
          <a:p>
            <a:r>
              <a:rPr lang="en-US" sz="2800" dirty="0"/>
              <a:t>We are ethically bound to provide the services that give the client the best chance of success.  </a:t>
            </a:r>
          </a:p>
          <a:p>
            <a:r>
              <a:rPr lang="en-US" sz="2800" dirty="0"/>
              <a:t>For both MH and SUD, this means using EBPs whenever they exist</a:t>
            </a:r>
          </a:p>
          <a:p>
            <a:r>
              <a:rPr lang="en-US" sz="2800" dirty="0"/>
              <a:t>This </a:t>
            </a:r>
            <a:r>
              <a:rPr lang="en-US" sz="2800" dirty="0" smtClean="0"/>
              <a:t>is another </a:t>
            </a:r>
            <a:r>
              <a:rPr lang="en-US" sz="2800" dirty="0"/>
              <a:t>place where personal belief and practice may come into conflict.  (E.g., “I don’t believe in using medicines in addiction treatment.”)</a:t>
            </a:r>
          </a:p>
          <a:p>
            <a:r>
              <a:rPr lang="en-US" sz="2800" dirty="0" smtClean="0"/>
              <a:t>Engaging clients with empirically-based choices is essential</a:t>
            </a:r>
            <a:endParaRPr lang="en-US" sz="2800" dirty="0"/>
          </a:p>
        </p:txBody>
      </p:sp>
      <p:sp>
        <p:nvSpPr>
          <p:cNvPr id="4" name="Slide Number Placeholder 3"/>
          <p:cNvSpPr>
            <a:spLocks noGrp="1"/>
          </p:cNvSpPr>
          <p:nvPr>
            <p:ph type="sldNum" sz="quarter" idx="12"/>
          </p:nvPr>
        </p:nvSpPr>
        <p:spPr/>
        <p:txBody>
          <a:bodyPr/>
          <a:lstStyle/>
          <a:p>
            <a:fld id="{1AB15DB1-8E10-4517-86FA-3AB67A7F16AE}" type="slidenum">
              <a:rPr lang="en-US" smtClean="0"/>
              <a:t>9</a:t>
            </a:fld>
            <a:endParaRPr lang="en-US"/>
          </a:p>
        </p:txBody>
      </p:sp>
    </p:spTree>
    <p:extLst>
      <p:ext uri="{BB962C8B-B14F-4D97-AF65-F5344CB8AC3E}">
        <p14:creationId xmlns:p14="http://schemas.microsoft.com/office/powerpoint/2010/main" val="3777953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12125</TotalTime>
  <Words>2001</Words>
  <Application>Microsoft Office PowerPoint</Application>
  <PresentationFormat>Widescreen</PresentationFormat>
  <Paragraphs>251</Paragraphs>
  <Slides>36</Slides>
  <Notes>12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36</vt:i4>
      </vt:variant>
    </vt:vector>
  </HeadingPairs>
  <TitlesOfParts>
    <vt:vector size="53" baseType="lpstr">
      <vt:lpstr>Arial</vt:lpstr>
      <vt:lpstr>Calibri</vt:lpstr>
      <vt:lpstr>Cambria</vt:lpstr>
      <vt:lpstr>Cambria Math</vt:lpstr>
      <vt:lpstr>Corbel</vt:lpstr>
      <vt:lpstr>Helvetica</vt:lpstr>
      <vt:lpstr>HGP明朝E</vt:lpstr>
      <vt:lpstr>MV Boli</vt:lpstr>
      <vt:lpstr>Open Sans</vt:lpstr>
      <vt:lpstr>Rockwell</vt:lpstr>
      <vt:lpstr>Segoe Print</vt:lpstr>
      <vt:lpstr>Times New Roman</vt:lpstr>
      <vt:lpstr>TradeGothic CondEighteen</vt:lpstr>
      <vt:lpstr>Trebuchet MS</vt:lpstr>
      <vt:lpstr>Wingdings 3</vt:lpstr>
      <vt:lpstr>Facet</vt:lpstr>
      <vt:lpstr>1_Facet</vt:lpstr>
      <vt:lpstr>Stigma and Medication Assisted Treatment (MAT)</vt:lpstr>
      <vt:lpstr>Overview</vt:lpstr>
      <vt:lpstr>Imagine…</vt:lpstr>
      <vt:lpstr>What impact might this have? </vt:lpstr>
      <vt:lpstr>What is Stigma?</vt:lpstr>
      <vt:lpstr>The Negative Power of Stigma</vt:lpstr>
      <vt:lpstr>Stigma Versus Discrimination</vt:lpstr>
      <vt:lpstr>Evidence-Based Practices  and Personal Beliefs</vt:lpstr>
      <vt:lpstr>Evidence-Based Practices (EBPs)  and Personal Beliefs</vt:lpstr>
      <vt:lpstr>Beliefs about MAT </vt:lpstr>
      <vt:lpstr>Remember: MAT is the Gold Standard</vt:lpstr>
      <vt:lpstr>Language and Stigma</vt:lpstr>
      <vt:lpstr>Stigmatizing Language</vt:lpstr>
      <vt:lpstr>Implicit bias</vt:lpstr>
      <vt:lpstr>Substance Abuser or Substance Use Disorder?</vt:lpstr>
      <vt:lpstr>Findings</vt:lpstr>
      <vt:lpstr>Language and perception of treatment need</vt:lpstr>
      <vt:lpstr>Affirming Language</vt:lpstr>
      <vt:lpstr>Strategies to decrease stigma </vt:lpstr>
      <vt:lpstr>Cultural Humility</vt:lpstr>
      <vt:lpstr>Cultural humility requires a respect for difference</vt:lpstr>
      <vt:lpstr>“Cultural humility requires consistent self-reflection; check in with yourself… forever” </vt:lpstr>
      <vt:lpstr>Counteracting discrimination and stigma</vt:lpstr>
      <vt:lpstr>Counteracting Stigma</vt:lpstr>
      <vt:lpstr>Recommendations</vt:lpstr>
      <vt:lpstr>Provider Considerations</vt:lpstr>
      <vt:lpstr>Language Matters: The use of affirming language inspires hope and advances recovery</vt:lpstr>
      <vt:lpstr>What does stigma look like?</vt:lpstr>
      <vt:lpstr>A Tale of Two Pregnancies </vt:lpstr>
      <vt:lpstr>A Tale of Two Pregnancies (cont’d)</vt:lpstr>
      <vt:lpstr>Why?</vt:lpstr>
      <vt:lpstr>Systemic Bias</vt:lpstr>
      <vt:lpstr>Love</vt:lpstr>
      <vt:lpstr>Panel Discussion</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HIV and Stigma</dc:title>
  <dc:creator>Thomas Freese</dc:creator>
  <cp:lastModifiedBy>Christian Frable (Contract)</cp:lastModifiedBy>
  <cp:revision>122</cp:revision>
  <dcterms:created xsi:type="dcterms:W3CDTF">2018-06-08T21:47:40Z</dcterms:created>
  <dcterms:modified xsi:type="dcterms:W3CDTF">2018-09-06T16:07:13Z</dcterms:modified>
</cp:coreProperties>
</file>